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9" r:id="rId3"/>
    <p:sldId id="264" r:id="rId4"/>
    <p:sldId id="263" r:id="rId5"/>
    <p:sldId id="266" r:id="rId6"/>
    <p:sldId id="265" r:id="rId7"/>
    <p:sldId id="262"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1" d="100"/>
          <a:sy n="81" d="100"/>
        </p:scale>
        <p:origin x="120"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4F5CA6-3C6A-4037-A2A5-645B4F65DC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B6AD779-5E6D-47A9-85A8-9F7A30100B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FDC5FEC-2530-4F0B-B31F-9ADC21450F13}"/>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5" name="Footer Placeholder 4">
            <a:extLst>
              <a:ext uri="{FF2B5EF4-FFF2-40B4-BE49-F238E27FC236}">
                <a16:creationId xmlns:a16="http://schemas.microsoft.com/office/drawing/2014/main" xmlns="" id="{EBAD6C88-BAEE-47AA-8C48-57325DD388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78DC9EF-942A-4624-9F3C-16BEDB175499}"/>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2997294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53F254-5DA5-493B-A278-B6FD538ABC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4FBB2E7-8742-42B6-ACDE-019CE121EDC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AF0B31B-726E-494D-A9BF-16A409BDA28E}"/>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5" name="Footer Placeholder 4">
            <a:extLst>
              <a:ext uri="{FF2B5EF4-FFF2-40B4-BE49-F238E27FC236}">
                <a16:creationId xmlns:a16="http://schemas.microsoft.com/office/drawing/2014/main" xmlns="" id="{0BA10B37-7686-401C-A697-4F276B97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B6D18EF-37A4-4B53-BDE7-ADCA6AC597D7}"/>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1018704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E69B455-5F93-4F53-82DC-676430B168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F93DC79-A7C3-47D6-84A3-F18707B1209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93C6D1B-F42A-4AC9-9F1F-71F724C93B05}"/>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5" name="Footer Placeholder 4">
            <a:extLst>
              <a:ext uri="{FF2B5EF4-FFF2-40B4-BE49-F238E27FC236}">
                <a16:creationId xmlns:a16="http://schemas.microsoft.com/office/drawing/2014/main" xmlns="" id="{CB2FAEC0-4A52-4111-8493-2BE3F1D44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BDB827-EA02-4D6D-B4E1-1924B9BA5FFA}"/>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3806326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6A2863-F241-48E2-B437-5C8F1EF37C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7452D3D-2552-47F3-8B9B-F87775D1123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42DF3A6-AEB2-4CC5-B7D9-3BEC476902AD}"/>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5" name="Footer Placeholder 4">
            <a:extLst>
              <a:ext uri="{FF2B5EF4-FFF2-40B4-BE49-F238E27FC236}">
                <a16:creationId xmlns:a16="http://schemas.microsoft.com/office/drawing/2014/main" xmlns="" id="{32427E2C-09CF-457C-8F66-2372C1EEE8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2D8892D-3247-43A2-88F3-BEC5F1A5EDBD}"/>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4928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7AE202-D165-4E72-96A8-62D72C326D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A9ACACF-1B8F-4587-A748-CD8520E8CD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26A9912-BB59-4AA0-BC00-6C87DA871002}"/>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5" name="Footer Placeholder 4">
            <a:extLst>
              <a:ext uri="{FF2B5EF4-FFF2-40B4-BE49-F238E27FC236}">
                <a16:creationId xmlns:a16="http://schemas.microsoft.com/office/drawing/2014/main" xmlns="" id="{3504AC69-AEBB-4B2D-8834-B29B49E595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7C72DD1-B87B-42B6-84A0-D6F0B482CDF1}"/>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323396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C1D1C4-21CC-4EEC-940B-187274D66E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C8C4E5A-B2D3-44E4-956D-1E7E8A4421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B7A2D04-8B36-4898-BAF3-ADAE8CC194D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FE091EFE-99D9-478B-BFF3-BFFCA369B28A}"/>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6" name="Footer Placeholder 5">
            <a:extLst>
              <a:ext uri="{FF2B5EF4-FFF2-40B4-BE49-F238E27FC236}">
                <a16:creationId xmlns:a16="http://schemas.microsoft.com/office/drawing/2014/main" xmlns="" id="{3B9814B7-C044-4051-B6F2-480044CFD6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F49BFE3-9691-4120-8FDD-1980B56FFB46}"/>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3121501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EB86E2-2FC2-4151-9AB7-70E311FDD3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D58A94F0-D134-4051-A5C8-3A26B08D3B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4BBC9AE7-0CCD-4CFC-A1EB-FC66647489D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C9D558C-451A-46C3-B395-B0F484465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B997536-9702-45E4-AFE3-BF2DAF588FA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7BED826-C0A0-4918-B3F7-02E5CFC5366C}"/>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8" name="Footer Placeholder 7">
            <a:extLst>
              <a:ext uri="{FF2B5EF4-FFF2-40B4-BE49-F238E27FC236}">
                <a16:creationId xmlns:a16="http://schemas.microsoft.com/office/drawing/2014/main" xmlns="" id="{20174003-1BD0-4508-9C00-744AC30027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EA93C5EA-66D8-4AD8-84D1-9A030E2DA8A2}"/>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218870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4361AD-C577-4863-817E-859CD463AE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97A3C2-95DB-4740-B914-A31245D3FBE5}"/>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4" name="Footer Placeholder 3">
            <a:extLst>
              <a:ext uri="{FF2B5EF4-FFF2-40B4-BE49-F238E27FC236}">
                <a16:creationId xmlns:a16="http://schemas.microsoft.com/office/drawing/2014/main" xmlns="" id="{C4F463A9-0E84-4717-9282-B16109CC97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3D2D58C-2A16-4C48-98AA-AF9DE9DF9207}"/>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3450871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5376CBC-5097-491C-BE27-C37226B0EED8}"/>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3" name="Footer Placeholder 2">
            <a:extLst>
              <a:ext uri="{FF2B5EF4-FFF2-40B4-BE49-F238E27FC236}">
                <a16:creationId xmlns:a16="http://schemas.microsoft.com/office/drawing/2014/main" xmlns="" id="{3F12AEB7-AE75-418E-8A03-0EFA93693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4371DEA-BCC3-49BB-890B-1834394E35C0}"/>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191970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D04EE2-255A-4727-B4E5-9FEC696281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E1B7F1E-01B2-4B41-812C-E9AF783457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C3409D8-9063-478F-8ACD-BA225DB16F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15303FD-11CF-407D-AA79-C96C8215F859}"/>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6" name="Footer Placeholder 5">
            <a:extLst>
              <a:ext uri="{FF2B5EF4-FFF2-40B4-BE49-F238E27FC236}">
                <a16:creationId xmlns:a16="http://schemas.microsoft.com/office/drawing/2014/main" xmlns="" id="{79AC4D0C-D52F-4C73-93CE-E3680EFB08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2C96321-48A6-4C35-BE20-70D8F0FD5CC2}"/>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377183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1D16DF-C534-4637-825A-7C0F76283D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A4AEFFA-773B-4680-8FAF-8B00D17247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DC50BF6-3CA5-4A71-A18B-6C7503C13E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7083BF1-3C95-423C-9ED4-2DE950325957}"/>
              </a:ext>
            </a:extLst>
          </p:cNvPr>
          <p:cNvSpPr>
            <a:spLocks noGrp="1"/>
          </p:cNvSpPr>
          <p:nvPr>
            <p:ph type="dt" sz="half" idx="10"/>
          </p:nvPr>
        </p:nvSpPr>
        <p:spPr/>
        <p:txBody>
          <a:bodyPr/>
          <a:lstStyle/>
          <a:p>
            <a:fld id="{7B163B91-3BCA-4C0E-9D79-34B210C433B5}" type="datetimeFigureOut">
              <a:rPr lang="en-US" smtClean="0"/>
              <a:t>8/6/2017</a:t>
            </a:fld>
            <a:endParaRPr lang="en-US"/>
          </a:p>
        </p:txBody>
      </p:sp>
      <p:sp>
        <p:nvSpPr>
          <p:cNvPr id="6" name="Footer Placeholder 5">
            <a:extLst>
              <a:ext uri="{FF2B5EF4-FFF2-40B4-BE49-F238E27FC236}">
                <a16:creationId xmlns:a16="http://schemas.microsoft.com/office/drawing/2014/main" xmlns="" id="{E0BCF37F-3E08-4BE0-AF71-38FAB07212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3C6F1C3-A138-41AC-8520-98FE05E5323A}"/>
              </a:ext>
            </a:extLst>
          </p:cNvPr>
          <p:cNvSpPr>
            <a:spLocks noGrp="1"/>
          </p:cNvSpPr>
          <p:nvPr>
            <p:ph type="sldNum" sz="quarter" idx="12"/>
          </p:nvPr>
        </p:nvSpPr>
        <p:spPr/>
        <p:txBody>
          <a:bodyPr/>
          <a:lstStyle/>
          <a:p>
            <a:fld id="{69459006-F832-4AF0-8DA2-711C8EECCB4E}" type="slidenum">
              <a:rPr lang="en-US" smtClean="0"/>
              <a:t>‹#›</a:t>
            </a:fld>
            <a:endParaRPr lang="en-US"/>
          </a:p>
        </p:txBody>
      </p:sp>
    </p:spTree>
    <p:extLst>
      <p:ext uri="{BB962C8B-B14F-4D97-AF65-F5344CB8AC3E}">
        <p14:creationId xmlns:p14="http://schemas.microsoft.com/office/powerpoint/2010/main" val="11577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5E943EE-F6BF-48C4-9099-1B91D2E518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99D4B0A0-809B-41A4-BBB9-3E86F4EDDC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BEDB124-B765-46D8-B6F4-A34948C18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163B91-3BCA-4C0E-9D79-34B210C433B5}" type="datetimeFigureOut">
              <a:rPr lang="en-US" smtClean="0"/>
              <a:t>8/6/2017</a:t>
            </a:fld>
            <a:endParaRPr lang="en-US"/>
          </a:p>
        </p:txBody>
      </p:sp>
      <p:sp>
        <p:nvSpPr>
          <p:cNvPr id="5" name="Footer Placeholder 4">
            <a:extLst>
              <a:ext uri="{FF2B5EF4-FFF2-40B4-BE49-F238E27FC236}">
                <a16:creationId xmlns:a16="http://schemas.microsoft.com/office/drawing/2014/main" xmlns="" id="{8FEF5970-300B-4377-A501-DA943E9E74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CBA4656-5CFC-4A4B-AB0D-D0D4FBE78B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59006-F832-4AF0-8DA2-711C8EECCB4E}" type="slidenum">
              <a:rPr lang="en-US" smtClean="0"/>
              <a:t>‹#›</a:t>
            </a:fld>
            <a:endParaRPr lang="en-US"/>
          </a:p>
        </p:txBody>
      </p:sp>
    </p:spTree>
    <p:extLst>
      <p:ext uri="{BB962C8B-B14F-4D97-AF65-F5344CB8AC3E}">
        <p14:creationId xmlns:p14="http://schemas.microsoft.com/office/powerpoint/2010/main" val="430902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s-US"/>
          </a:p>
        </p:txBody>
      </p:sp>
      <p:sp>
        <p:nvSpPr>
          <p:cNvPr id="3" name="Subtitle 2"/>
          <p:cNvSpPr>
            <a:spLocks noGrp="1"/>
          </p:cNvSpPr>
          <p:nvPr>
            <p:ph type="subTitle" idx="1"/>
          </p:nvPr>
        </p:nvSpPr>
        <p:spPr/>
        <p:txBody>
          <a:bodyPr/>
          <a:lstStyle/>
          <a:p>
            <a:endParaRPr lang="es-US"/>
          </a:p>
        </p:txBody>
      </p:sp>
    </p:spTree>
    <p:extLst>
      <p:ext uri="{BB962C8B-B14F-4D97-AF65-F5344CB8AC3E}">
        <p14:creationId xmlns:p14="http://schemas.microsoft.com/office/powerpoint/2010/main" val="2561868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4FB794-DC3C-4172-8C60-899724D4B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B292336-35E9-46B6-8CFD-ADC9A900F1A4}"/>
              </a:ext>
            </a:extLst>
          </p:cNvPr>
          <p:cNvSpPr>
            <a:spLocks noGrp="1"/>
          </p:cNvSpPr>
          <p:nvPr>
            <p:ph idx="1"/>
          </p:nvPr>
        </p:nvSpPr>
        <p:spPr>
          <a:xfrm>
            <a:off x="838200" y="365125"/>
            <a:ext cx="10515600" cy="5811838"/>
          </a:xfrm>
        </p:spPr>
        <p:txBody>
          <a:bodyPr/>
          <a:lstStyle/>
          <a:p>
            <a:pPr marL="0" indent="0">
              <a:buNone/>
            </a:pPr>
            <a:endParaRPr lang="es-US" sz="6000" b="1" dirty="0"/>
          </a:p>
          <a:p>
            <a:pPr marL="0" indent="0" algn="ctr">
              <a:buNone/>
            </a:pPr>
            <a:r>
              <a:rPr lang="es-US" sz="6000" b="1" dirty="0"/>
              <a:t>“BIENAVENTURADOS LOS POBRES EN ESPIRITU”</a:t>
            </a:r>
            <a:endParaRPr lang="en-US" sz="6000" b="1" dirty="0"/>
          </a:p>
          <a:p>
            <a:pPr marL="0" indent="0" algn="ctr">
              <a:buNone/>
            </a:pPr>
            <a:r>
              <a:rPr lang="es-US" sz="6000" b="1" dirty="0"/>
              <a:t> </a:t>
            </a:r>
            <a:r>
              <a:rPr lang="es-US" sz="4800" b="1" dirty="0"/>
              <a:t>Mateo 5:1-3</a:t>
            </a:r>
            <a:endParaRPr lang="en-US" sz="4800" b="1" dirty="0"/>
          </a:p>
          <a:p>
            <a:endParaRPr lang="en-US" dirty="0"/>
          </a:p>
        </p:txBody>
      </p:sp>
    </p:spTree>
    <p:extLst>
      <p:ext uri="{BB962C8B-B14F-4D97-AF65-F5344CB8AC3E}">
        <p14:creationId xmlns:p14="http://schemas.microsoft.com/office/powerpoint/2010/main" val="2747588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FC2E16-697D-413D-80FC-203C251245D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5C87B7DA-56EA-4624-B863-017C1FEAA97D}"/>
              </a:ext>
            </a:extLst>
          </p:cNvPr>
          <p:cNvSpPr>
            <a:spLocks noGrp="1"/>
          </p:cNvSpPr>
          <p:nvPr>
            <p:ph idx="1"/>
          </p:nvPr>
        </p:nvSpPr>
        <p:spPr>
          <a:xfrm>
            <a:off x="838200" y="365125"/>
            <a:ext cx="10515600" cy="5811838"/>
          </a:xfrm>
        </p:spPr>
        <p:txBody>
          <a:bodyPr>
            <a:normAutofit/>
          </a:bodyPr>
          <a:lstStyle/>
          <a:p>
            <a:pPr marL="0" indent="0">
              <a:buNone/>
            </a:pPr>
            <a:r>
              <a:rPr lang="es-US" sz="3200" b="1" dirty="0">
                <a:solidFill>
                  <a:srgbClr val="FF0000"/>
                </a:solidFill>
              </a:rPr>
              <a:t>¿Por qué estudiar el Sermón del Monte? </a:t>
            </a:r>
          </a:p>
          <a:p>
            <a:pPr marL="0" indent="0">
              <a:buNone/>
            </a:pPr>
            <a:endParaRPr lang="es-US" sz="3200" b="1" dirty="0">
              <a:solidFill>
                <a:srgbClr val="FF0000"/>
              </a:solidFill>
            </a:endParaRPr>
          </a:p>
          <a:p>
            <a:pPr marL="514350" indent="-514350">
              <a:buFont typeface="+mj-lt"/>
              <a:buAutoNum type="arabicPeriod"/>
            </a:pPr>
            <a:r>
              <a:rPr lang="es-US" sz="3200" b="1" dirty="0"/>
              <a:t>El Señor murió para que pudiésemos vivir de acuerdo con el Sermón del Monte.</a:t>
            </a:r>
          </a:p>
          <a:p>
            <a:pPr marL="514350" lvl="0" indent="-514350">
              <a:buFont typeface="+mj-lt"/>
              <a:buAutoNum type="arabicPeriod"/>
            </a:pPr>
            <a:endParaRPr lang="en-US" sz="3200" dirty="0"/>
          </a:p>
          <a:p>
            <a:pPr marL="514350" indent="-514350">
              <a:buFont typeface="+mj-lt"/>
              <a:buAutoNum type="arabicPeriod"/>
            </a:pPr>
            <a:r>
              <a:rPr lang="es-US" sz="3200" b="1" dirty="0"/>
              <a:t>Nos muestra que, si no hemos experimentado el Nuevo Nacimiento, nada podríamos hacer de lo que se dice aquí.</a:t>
            </a:r>
            <a:endParaRPr lang="en-US" sz="3200" dirty="0"/>
          </a:p>
          <a:p>
            <a:pPr marL="514350" indent="-514350">
              <a:buFont typeface="+mj-lt"/>
              <a:buAutoNum type="arabicPeriod"/>
            </a:pPr>
            <a:endParaRPr lang="es-US" sz="3200" b="1" dirty="0"/>
          </a:p>
          <a:p>
            <a:pPr marL="514350" indent="-514350">
              <a:buFont typeface="+mj-lt"/>
              <a:buAutoNum type="arabicPeriod"/>
            </a:pPr>
            <a:r>
              <a:rPr lang="es-US" sz="3200" b="1" dirty="0"/>
              <a:t>Si vivimos y practicamos estas enseñanzas, más bendecido seremos</a:t>
            </a:r>
            <a:endParaRPr lang="en-US" sz="3200" dirty="0"/>
          </a:p>
        </p:txBody>
      </p:sp>
    </p:spTree>
    <p:extLst>
      <p:ext uri="{BB962C8B-B14F-4D97-AF65-F5344CB8AC3E}">
        <p14:creationId xmlns:p14="http://schemas.microsoft.com/office/powerpoint/2010/main" val="116826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FE0F18-0F82-4B30-A9B5-787F5394469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E0753B00-0D91-4C3E-A5FF-B2D394E1A954}"/>
              </a:ext>
            </a:extLst>
          </p:cNvPr>
          <p:cNvSpPr>
            <a:spLocks noGrp="1"/>
          </p:cNvSpPr>
          <p:nvPr>
            <p:ph idx="1"/>
          </p:nvPr>
        </p:nvSpPr>
        <p:spPr>
          <a:xfrm>
            <a:off x="838200" y="365125"/>
            <a:ext cx="10515600" cy="5811838"/>
          </a:xfrm>
        </p:spPr>
        <p:txBody>
          <a:bodyPr/>
          <a:lstStyle/>
          <a:p>
            <a:pPr marL="0" indent="0" algn="ctr">
              <a:buNone/>
            </a:pPr>
            <a:r>
              <a:rPr lang="es-ES" sz="4400" b="1" i="1" dirty="0"/>
              <a:t>“Bienaventurados los pobres en espíritu, porque de ellos es el reino de los cielos”. </a:t>
            </a:r>
            <a:r>
              <a:rPr lang="es-ES" sz="3600" dirty="0"/>
              <a:t>Mat. 5:3</a:t>
            </a:r>
            <a:endParaRPr lang="en-US" sz="3600" dirty="0"/>
          </a:p>
          <a:p>
            <a:pPr marL="0" indent="0">
              <a:buNone/>
            </a:pPr>
            <a:endParaRPr lang="es-ES" sz="3600" b="1" dirty="0"/>
          </a:p>
          <a:p>
            <a:pPr marL="0" indent="0">
              <a:buNone/>
            </a:pPr>
            <a:r>
              <a:rPr lang="es-ES" sz="3600" b="1" dirty="0">
                <a:solidFill>
                  <a:srgbClr val="FF0000"/>
                </a:solidFill>
              </a:rPr>
              <a:t>EL SIGNIFICADO DE BIENAVENTURADO</a:t>
            </a:r>
            <a:r>
              <a:rPr lang="es-ES" sz="3600" dirty="0">
                <a:solidFill>
                  <a:srgbClr val="FF0000"/>
                </a:solidFill>
              </a:rPr>
              <a:t>.</a:t>
            </a:r>
          </a:p>
          <a:p>
            <a:pPr marL="0" indent="0">
              <a:buNone/>
            </a:pPr>
            <a:endParaRPr lang="es-ES" sz="3600" dirty="0"/>
          </a:p>
          <a:p>
            <a:pPr marL="0" indent="0">
              <a:buNone/>
            </a:pPr>
            <a:r>
              <a:rPr lang="es-US" sz="3600" b="1" dirty="0"/>
              <a:t>La palabra usada aquí, en el griego traducida literalmente sería "feliz".</a:t>
            </a:r>
            <a:endParaRPr lang="en-US" sz="3600" b="1" dirty="0"/>
          </a:p>
          <a:p>
            <a:endParaRPr lang="en-US" dirty="0"/>
          </a:p>
        </p:txBody>
      </p:sp>
    </p:spTree>
    <p:extLst>
      <p:ext uri="{BB962C8B-B14F-4D97-AF65-F5344CB8AC3E}">
        <p14:creationId xmlns:p14="http://schemas.microsoft.com/office/powerpoint/2010/main" val="4112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B84B65-0906-4B4D-B48A-1319777F84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2F86EBB-C993-4AB1-9B89-CB5DFF0CAC10}"/>
              </a:ext>
            </a:extLst>
          </p:cNvPr>
          <p:cNvSpPr>
            <a:spLocks noGrp="1"/>
          </p:cNvSpPr>
          <p:nvPr>
            <p:ph idx="1"/>
          </p:nvPr>
        </p:nvSpPr>
        <p:spPr>
          <a:xfrm>
            <a:off x="838200" y="365125"/>
            <a:ext cx="10515600" cy="5811838"/>
          </a:xfrm>
        </p:spPr>
        <p:txBody>
          <a:bodyPr>
            <a:normAutofit/>
          </a:bodyPr>
          <a:lstStyle/>
          <a:p>
            <a:pPr marL="0" indent="0">
              <a:buNone/>
            </a:pPr>
            <a:r>
              <a:rPr lang="es-US" sz="3600" b="1" dirty="0">
                <a:solidFill>
                  <a:srgbClr val="FF0000"/>
                </a:solidFill>
              </a:rPr>
              <a:t>EL SIGNIFICADO DE POBRES EN ESPÍRITU </a:t>
            </a:r>
          </a:p>
          <a:p>
            <a:pPr marL="0" indent="0">
              <a:buNone/>
            </a:pPr>
            <a:endParaRPr lang="es-US" sz="3600" b="1" dirty="0">
              <a:solidFill>
                <a:srgbClr val="FF0000"/>
              </a:solidFill>
            </a:endParaRPr>
          </a:p>
          <a:p>
            <a:pPr marL="0" indent="0">
              <a:buNone/>
            </a:pPr>
            <a:r>
              <a:rPr lang="es-US" sz="3600" b="1" dirty="0">
                <a:solidFill>
                  <a:srgbClr val="FF0000"/>
                </a:solidFill>
              </a:rPr>
              <a:t>No significa</a:t>
            </a:r>
            <a:r>
              <a:rPr lang="es-US" sz="3600" dirty="0"/>
              <a:t>:</a:t>
            </a:r>
          </a:p>
          <a:p>
            <a:pPr marL="0" indent="0">
              <a:buNone/>
            </a:pPr>
            <a:endParaRPr lang="en-US" sz="3600" dirty="0"/>
          </a:p>
          <a:p>
            <a:pPr marL="742950" indent="-742950">
              <a:buFont typeface="+mj-lt"/>
              <a:buAutoNum type="arabicPeriod"/>
            </a:pPr>
            <a:r>
              <a:rPr lang="es-US" sz="3600" b="1" dirty="0"/>
              <a:t>Pobre en cuanto a los bienes de este mundo. </a:t>
            </a:r>
          </a:p>
          <a:p>
            <a:pPr marL="742950" indent="-742950">
              <a:buFont typeface="+mj-lt"/>
              <a:buAutoNum type="arabicPeriod"/>
            </a:pPr>
            <a:r>
              <a:rPr lang="es-US" sz="3600" b="1" dirty="0"/>
              <a:t>Que es gente tímida, débil o flojo.</a:t>
            </a:r>
          </a:p>
          <a:p>
            <a:pPr marL="742950" indent="-742950">
              <a:buFont typeface="+mj-lt"/>
              <a:buAutoNum type="arabicPeriod"/>
            </a:pPr>
            <a:r>
              <a:rPr lang="es-US" sz="3600" b="1" dirty="0"/>
              <a:t>No es cambio de personalidad.</a:t>
            </a:r>
          </a:p>
          <a:p>
            <a:pPr marL="742950" indent="-742950">
              <a:buFont typeface="+mj-lt"/>
              <a:buAutoNum type="arabicPeriod"/>
            </a:pPr>
            <a:r>
              <a:rPr lang="es-US" sz="3600" b="1" dirty="0"/>
              <a:t>Hay veces hasta se piensa que la personas que hace grandes sacrificios. </a:t>
            </a:r>
            <a:endParaRPr lang="en-US" sz="3600" b="1" dirty="0"/>
          </a:p>
        </p:txBody>
      </p:sp>
    </p:spTree>
    <p:extLst>
      <p:ext uri="{BB962C8B-B14F-4D97-AF65-F5344CB8AC3E}">
        <p14:creationId xmlns:p14="http://schemas.microsoft.com/office/powerpoint/2010/main" val="101566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5BEAB8-FEA1-4B0E-B3F9-C8783D37CB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06463D2-010E-420E-96FC-B2FB20E81C56}"/>
              </a:ext>
            </a:extLst>
          </p:cNvPr>
          <p:cNvSpPr>
            <a:spLocks noGrp="1"/>
          </p:cNvSpPr>
          <p:nvPr>
            <p:ph idx="1"/>
          </p:nvPr>
        </p:nvSpPr>
        <p:spPr>
          <a:xfrm>
            <a:off x="838200" y="365125"/>
            <a:ext cx="10515600" cy="5811838"/>
          </a:xfrm>
        </p:spPr>
        <p:txBody>
          <a:bodyPr>
            <a:normAutofit/>
          </a:bodyPr>
          <a:lstStyle/>
          <a:p>
            <a:pPr marL="0" indent="0">
              <a:buNone/>
            </a:pPr>
            <a:r>
              <a:rPr lang="es-US" sz="3600" b="1" dirty="0">
                <a:solidFill>
                  <a:srgbClr val="FF0000"/>
                </a:solidFill>
              </a:rPr>
              <a:t>LO QUE SIGNIFICA</a:t>
            </a:r>
            <a:r>
              <a:rPr lang="es-US" sz="3600" b="1" dirty="0"/>
              <a:t>: </a:t>
            </a:r>
          </a:p>
          <a:p>
            <a:pPr marL="0" indent="0">
              <a:buNone/>
            </a:pPr>
            <a:endParaRPr lang="es-US" sz="3600" b="1" i="1" dirty="0"/>
          </a:p>
          <a:p>
            <a:pPr>
              <a:buFont typeface="Wingdings" panose="05000000000000000000" pitchFamily="2" charset="2"/>
              <a:buChar char="Ø"/>
            </a:pPr>
            <a:r>
              <a:rPr lang="es-US" sz="3600" b="1" i="1" dirty="0"/>
              <a:t>"Pobre en espíritu"</a:t>
            </a:r>
            <a:r>
              <a:rPr lang="es-US" sz="3600" b="1" dirty="0"/>
              <a:t> significa más bien uno que no depende de sí mismo; necesita a Dios.</a:t>
            </a:r>
          </a:p>
          <a:p>
            <a:pPr>
              <a:buFont typeface="Wingdings" panose="05000000000000000000" pitchFamily="2" charset="2"/>
              <a:buChar char="Ø"/>
            </a:pPr>
            <a:endParaRPr lang="es-US" sz="3600" b="1" dirty="0"/>
          </a:p>
          <a:p>
            <a:pPr>
              <a:buFont typeface="Wingdings" panose="05000000000000000000" pitchFamily="2" charset="2"/>
              <a:buChar char="Ø"/>
            </a:pPr>
            <a:r>
              <a:rPr lang="es-US" sz="3600" b="1" dirty="0"/>
              <a:t>El pobre de espíritu es la persona que se maneja sin orgullo, y que es consciente de la presencia de Dios. Reconoce y depende de Dios para todo. </a:t>
            </a:r>
            <a:endParaRPr lang="en-US" sz="3600" b="1" dirty="0"/>
          </a:p>
        </p:txBody>
      </p:sp>
    </p:spTree>
    <p:extLst>
      <p:ext uri="{BB962C8B-B14F-4D97-AF65-F5344CB8AC3E}">
        <p14:creationId xmlns:p14="http://schemas.microsoft.com/office/powerpoint/2010/main" val="48913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03EB85-BBF8-4FBA-8F52-59B0C5017C5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717F5883-AE2D-4AF3-8CA8-D316CEBD193D}"/>
              </a:ext>
            </a:extLst>
          </p:cNvPr>
          <p:cNvSpPr>
            <a:spLocks noGrp="1"/>
          </p:cNvSpPr>
          <p:nvPr>
            <p:ph idx="1"/>
          </p:nvPr>
        </p:nvSpPr>
        <p:spPr>
          <a:xfrm>
            <a:off x="838200" y="365125"/>
            <a:ext cx="10515600" cy="5811838"/>
          </a:xfrm>
        </p:spPr>
        <p:txBody>
          <a:bodyPr>
            <a:normAutofit/>
          </a:bodyPr>
          <a:lstStyle/>
          <a:p>
            <a:pPr marL="0" indent="0">
              <a:buNone/>
            </a:pPr>
            <a:endParaRPr lang="es-US" sz="3600" b="1" dirty="0">
              <a:solidFill>
                <a:srgbClr val="FF0000"/>
              </a:solidFill>
            </a:endParaRPr>
          </a:p>
          <a:p>
            <a:pPr marL="0" indent="0">
              <a:buNone/>
            </a:pPr>
            <a:r>
              <a:rPr lang="es-US" sz="3600" b="1" dirty="0">
                <a:solidFill>
                  <a:srgbClr val="FF0000"/>
                </a:solidFill>
              </a:rPr>
              <a:t>LA SITUACIÓN FELIZ DE LOS POBRES EN ESPÍRITU </a:t>
            </a:r>
          </a:p>
          <a:p>
            <a:pPr marL="0" indent="0">
              <a:buNone/>
            </a:pPr>
            <a:endParaRPr lang="es-US" sz="3600" b="1" dirty="0">
              <a:solidFill>
                <a:srgbClr val="FF0000"/>
              </a:solidFill>
            </a:endParaRPr>
          </a:p>
          <a:p>
            <a:pPr marL="0" indent="0">
              <a:buNone/>
            </a:pPr>
            <a:endParaRPr lang="es-US" sz="3600" b="1" dirty="0">
              <a:solidFill>
                <a:srgbClr val="FF0000"/>
              </a:solidFill>
            </a:endParaRPr>
          </a:p>
          <a:p>
            <a:pPr marL="0" indent="0">
              <a:buNone/>
            </a:pPr>
            <a:r>
              <a:rPr lang="es-US" sz="3600" b="1" dirty="0"/>
              <a:t>“</a:t>
            </a:r>
            <a:r>
              <a:rPr lang="es-US" sz="4000" b="1" i="1" dirty="0"/>
              <a:t>Porque de ellos es el reino de los cielos" </a:t>
            </a:r>
            <a:endParaRPr lang="en-US" sz="4000" b="1" dirty="0"/>
          </a:p>
        </p:txBody>
      </p:sp>
    </p:spTree>
    <p:extLst>
      <p:ext uri="{BB962C8B-B14F-4D97-AF65-F5344CB8AC3E}">
        <p14:creationId xmlns:p14="http://schemas.microsoft.com/office/powerpoint/2010/main" val="1263181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E28CB9-7FAF-4919-BAF3-6C351F154B8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4C08326-3DAE-46D8-A9A5-BB0FDF9DCCBA}"/>
              </a:ext>
            </a:extLst>
          </p:cNvPr>
          <p:cNvSpPr>
            <a:spLocks noGrp="1"/>
          </p:cNvSpPr>
          <p:nvPr>
            <p:ph idx="1"/>
          </p:nvPr>
        </p:nvSpPr>
        <p:spPr>
          <a:xfrm>
            <a:off x="127000" y="88900"/>
            <a:ext cx="11950700" cy="6616699"/>
          </a:xfrm>
        </p:spPr>
        <p:txBody>
          <a:bodyPr>
            <a:normAutofit/>
          </a:bodyPr>
          <a:lstStyle/>
          <a:p>
            <a:pPr marL="0" indent="0">
              <a:buNone/>
            </a:pPr>
            <a:r>
              <a:rPr lang="es-US" b="1" dirty="0">
                <a:solidFill>
                  <a:srgbClr val="FF0000"/>
                </a:solidFill>
              </a:rPr>
              <a:t>CONCLUSIÓN: </a:t>
            </a:r>
          </a:p>
          <a:p>
            <a:pPr marL="0" indent="0">
              <a:buNone/>
            </a:pPr>
            <a:endParaRPr lang="es-US" b="1" dirty="0">
              <a:solidFill>
                <a:srgbClr val="FF0000"/>
              </a:solidFill>
            </a:endParaRPr>
          </a:p>
          <a:p>
            <a:pPr marL="0" indent="0">
              <a:buNone/>
            </a:pPr>
            <a:r>
              <a:rPr lang="es-US" b="1" dirty="0"/>
              <a:t>¿Cómo se llega a ser Pobre en espíritu? </a:t>
            </a:r>
          </a:p>
          <a:p>
            <a:pPr marL="0" indent="0">
              <a:buNone/>
            </a:pPr>
            <a:endParaRPr lang="en-US" b="1" dirty="0"/>
          </a:p>
          <a:p>
            <a:pPr>
              <a:buFont typeface="Wingdings" panose="05000000000000000000" pitchFamily="2" charset="2"/>
              <a:buChar char="Ø"/>
            </a:pPr>
            <a:r>
              <a:rPr lang="es-US" b="1" dirty="0"/>
              <a:t>Reconoce que eres pecador.</a:t>
            </a:r>
            <a:endParaRPr lang="en-US" b="1" dirty="0"/>
          </a:p>
          <a:p>
            <a:pPr>
              <a:buFont typeface="Wingdings" panose="05000000000000000000" pitchFamily="2" charset="2"/>
              <a:buChar char="Ø"/>
            </a:pPr>
            <a:r>
              <a:rPr lang="es-US" b="1" dirty="0"/>
              <a:t>Pon tu confianza en Dios cómo el único que te puede salvar.</a:t>
            </a:r>
            <a:endParaRPr lang="en-US" b="1" dirty="0"/>
          </a:p>
          <a:p>
            <a:pPr>
              <a:buFont typeface="Wingdings" panose="05000000000000000000" pitchFamily="2" charset="2"/>
              <a:buChar char="Ø"/>
            </a:pPr>
            <a:r>
              <a:rPr lang="es-US" b="1" dirty="0"/>
              <a:t>Y vive poniendo tu mirada en Dios. </a:t>
            </a:r>
          </a:p>
          <a:p>
            <a:pPr>
              <a:buFont typeface="Wingdings" panose="05000000000000000000" pitchFamily="2" charset="2"/>
              <a:buChar char="Ø"/>
            </a:pPr>
            <a:endParaRPr lang="es-US" b="1" dirty="0"/>
          </a:p>
          <a:p>
            <a:pPr>
              <a:buFont typeface="Wingdings" panose="05000000000000000000" pitchFamily="2" charset="2"/>
              <a:buChar char="Ø"/>
            </a:pPr>
            <a:r>
              <a:rPr lang="es-US" b="1" dirty="0"/>
              <a:t>Es obvio que la verdadera felicidad no depende de las circunstancias exteriores sino de una correcta relación con Dios. Si no sientes ninguna necesidad de Dios, es hora de que te alarmes. ¡Estás en peligro de perderte! Si eres "pobre en espíritu", regocíjate. </a:t>
            </a:r>
            <a:r>
              <a:rPr lang="en-US" b="1" dirty="0"/>
              <a:t>Los </a:t>
            </a:r>
            <a:r>
              <a:rPr lang="en-US" b="1" dirty="0" err="1"/>
              <a:t>creyentes</a:t>
            </a:r>
            <a:r>
              <a:rPr lang="en-US" b="1" dirty="0"/>
              <a:t> </a:t>
            </a:r>
            <a:r>
              <a:rPr lang="en-US" b="1" dirty="0" err="1"/>
              <a:t>convertidos</a:t>
            </a:r>
            <a:r>
              <a:rPr lang="en-US" b="1" dirty="0"/>
              <a:t> </a:t>
            </a:r>
            <a:r>
              <a:rPr lang="en-US" b="1" dirty="0" err="1"/>
              <a:t>proceden</a:t>
            </a:r>
            <a:r>
              <a:rPr lang="en-US" b="1" dirty="0"/>
              <a:t> de </a:t>
            </a:r>
            <a:r>
              <a:rPr lang="en-US" b="1" dirty="0" err="1"/>
              <a:t>pecadores</a:t>
            </a:r>
            <a:r>
              <a:rPr lang="en-US" b="1" dirty="0"/>
              <a:t> </a:t>
            </a:r>
            <a:r>
              <a:rPr lang="en-US" b="1" dirty="0" err="1"/>
              <a:t>convencidos</a:t>
            </a:r>
            <a:r>
              <a:rPr lang="en-US" b="1" dirty="0"/>
              <a:t>.</a:t>
            </a:r>
          </a:p>
          <a:p>
            <a:endParaRPr lang="en-US" dirty="0"/>
          </a:p>
        </p:txBody>
      </p:sp>
    </p:spTree>
    <p:extLst>
      <p:ext uri="{BB962C8B-B14F-4D97-AF65-F5344CB8AC3E}">
        <p14:creationId xmlns:p14="http://schemas.microsoft.com/office/powerpoint/2010/main" val="108030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320</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Arturo Polo</dc:creator>
  <cp:lastModifiedBy>Alianza Miami</cp:lastModifiedBy>
  <cp:revision>8</cp:revision>
  <dcterms:created xsi:type="dcterms:W3CDTF">2017-08-05T19:22:54Z</dcterms:created>
  <dcterms:modified xsi:type="dcterms:W3CDTF">2017-08-06T17:05:33Z</dcterms:modified>
</cp:coreProperties>
</file>