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68" r:id="rId4"/>
    <p:sldId id="267" r:id="rId5"/>
    <p:sldId id="266" r:id="rId6"/>
    <p:sldId id="265" r:id="rId7"/>
    <p:sldId id="264" r:id="rId8"/>
    <p:sldId id="263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D0F04F-508E-4B9E-9A7D-A2A772B2FE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018E84D-BBE9-4E77-9779-55DA76ACF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917263-9B43-4E9A-8DF4-DC7F881FE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D28B-5185-4C16-841B-0BDA1AD56FE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BAA503B-F313-4151-8ED7-DA963D250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A3AFC8-DC30-434F-B3BB-EED8F8260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B5FCD-FF7B-4E85-AA80-7C79FF3FE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132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5F4EA7-C4ED-48E6-BD85-EE17D0123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4517B07-733B-40AE-8A62-1D9F4DEAF7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030BB66-239E-4DCA-8CC7-8A70E6031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D28B-5185-4C16-841B-0BDA1AD56FE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B4CDD1-D55A-432C-A599-4E88C2999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4229CE1-9DD3-4F14-908F-E09230211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B5FCD-FF7B-4E85-AA80-7C79FF3FE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25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7FABA59-E5B7-46B5-B22F-EE6A36CE5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1CA2241-984B-4402-A344-3A5F2236D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19C235-EDD7-449E-AF85-AADEF2B0C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D28B-5185-4C16-841B-0BDA1AD56FE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846644-C4B9-4C8B-B8A9-9032774AD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1A7EE9-0836-4092-974E-5DBF3C771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B5FCD-FF7B-4E85-AA80-7C79FF3FE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759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54C9A3-A8DB-40F2-9A68-336121BEC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5243B4-A6F5-4579-98D5-79B199D8F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69AE13-5071-4391-9FF9-0A24F529B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D28B-5185-4C16-841B-0BDA1AD56FE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BF6CB3-B824-4132-8F1B-3F79F85F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5D1383F-E564-4473-B9ED-6B31E43F7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B5FCD-FF7B-4E85-AA80-7C79FF3FE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10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317C76-E024-4454-834D-4CAF04563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1CB5C3B-900E-4DF7-8325-41BDB7AF9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F27CB1-FD41-4C7B-BBAD-755D13FEA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D28B-5185-4C16-841B-0BDA1AD56FE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7C842EE-28F5-4BB4-88E1-58F841CF7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1AEF611-DCEC-4FFB-A2DA-B0DF1D16D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B5FCD-FF7B-4E85-AA80-7C79FF3FE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66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F07CBC-1C6B-495D-8274-27FE9BA13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FF9981-78A1-4CD2-8E46-5629E692FA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2953D7E-0826-4D6B-B1A4-FFA0DFF58B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A0B150D-0625-497B-B7A7-69F862D1E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D28B-5185-4C16-841B-0BDA1AD56FE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DE03347-45AE-4D7E-BF73-2FBC6C51C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62A9F56-2C84-4810-94CC-DE0CC7406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B5FCD-FF7B-4E85-AA80-7C79FF3FE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718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D7ED4D-AD39-4CC6-AF61-082BA168C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0DE58B7-0AB4-4987-AC2A-AB0ECD7B9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7F9D388-7C31-4442-803D-DF514904B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F57366A-AEC8-4143-A250-57C2E63F21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2C3D257-A894-4671-8D12-51A56AA7D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1891FFF-E36E-4F61-8DBA-9E714FB2D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D28B-5185-4C16-841B-0BDA1AD56FE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82583B0-735A-4D20-B982-4E580440D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35AD830-DDDB-4E21-B3D2-FA4EB761C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B5FCD-FF7B-4E85-AA80-7C79FF3FE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85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7604BA-3F57-4531-8DA8-D53F9D410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17173CE-F81A-4ED3-88D7-84109B352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D28B-5185-4C16-841B-0BDA1AD56FE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79DE524-9F76-4DF4-864E-32DE69FD4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A42F433-BA0D-40E5-ADDA-FF739C39C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B5FCD-FF7B-4E85-AA80-7C79FF3FE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93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E833FFF-B922-403E-8BD5-A55B14299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D28B-5185-4C16-841B-0BDA1AD56FE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65CEC1A0-7E5D-4B13-BA4C-F3180344A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8FCB1CE-4A7C-45B7-9685-6CD617FEA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B5FCD-FF7B-4E85-AA80-7C79FF3FE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70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078F98-5C63-4C59-8EA4-1523BC13D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E3BBF-1A6F-41C5-BA4D-98E9E0BB0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7D0ADA9-2E1E-4E48-9FB5-DAC7F9B10D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EEE40FD-5132-4F56-8594-A0857D333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D28B-5185-4C16-841B-0BDA1AD56FE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EE94C01-8A28-48BD-8C89-41734A02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F2C0738-2643-4DCB-B9F9-4033DE0BA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B5FCD-FF7B-4E85-AA80-7C79FF3FE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41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07F4B3-CD83-418D-8EEE-9EEE62C55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5984370-8331-44B5-B85C-ADEDF1627A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F3B94C0-6793-41E2-AC0A-023E02D74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BABE88B-5290-4ED0-8BD2-DFBA95ADC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D28B-5185-4C16-841B-0BDA1AD56FE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8068BFF-1F57-4029-9E0B-AF55938AD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E7FC917-8C4C-4EDF-8712-F99436CDA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B5FCD-FF7B-4E85-AA80-7C79FF3FE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65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F919DB5-9256-46AE-BE06-12E167AFA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CB0A9E2-45D3-4F02-9281-8970E1104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8ED1392-5F6F-409C-AD7F-0182F6EAE0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9D28B-5185-4C16-841B-0BDA1AD56FEC}" type="datetimeFigureOut">
              <a:rPr lang="en-US" smtClean="0"/>
              <a:t>6/3/2018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B60BDB-D7D2-41A6-BED8-0431C2C578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613B78-7C47-44D5-9DCA-3A6823BEB0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B5FCD-FF7B-4E85-AA80-7C79FF3FE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05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59778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9538CF-8F2D-4BC1-9B09-AD54481FA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6BE60C-2ECC-4BAB-8CB4-1712C7AC8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300" y="365125"/>
            <a:ext cx="10604500" cy="5811838"/>
          </a:xfrm>
        </p:spPr>
        <p:txBody>
          <a:bodyPr/>
          <a:lstStyle/>
          <a:p>
            <a:pPr marL="0" indent="0">
              <a:buNone/>
            </a:pPr>
            <a:endParaRPr lang="es-ES_tradnl" sz="6000" b="1" dirty="0"/>
          </a:p>
          <a:p>
            <a:pPr marL="0" indent="0" algn="ctr">
              <a:buNone/>
            </a:pPr>
            <a:r>
              <a:rPr lang="es-ES_tradnl" sz="6000" b="1" dirty="0"/>
              <a:t>¿SOBRE QUE CIMIENTOS VAS A CONSTRUIR?</a:t>
            </a:r>
            <a:endParaRPr lang="en-US" sz="6000" dirty="0"/>
          </a:p>
          <a:p>
            <a:pPr marL="0" indent="0" algn="ctr">
              <a:buNone/>
            </a:pPr>
            <a:r>
              <a:rPr lang="es-US" sz="6000" dirty="0"/>
              <a:t> </a:t>
            </a:r>
            <a:endParaRPr lang="en-US" sz="6000" dirty="0"/>
          </a:p>
          <a:p>
            <a:pPr marL="0" indent="0" algn="ctr">
              <a:buNone/>
            </a:pPr>
            <a:r>
              <a:rPr lang="es-ES_tradnl" sz="4400" b="1" dirty="0"/>
              <a:t>Mateo 7:24-27</a:t>
            </a:r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80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FE5E45-1086-40BE-BF04-CBF8AD203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0FD4A9-9AA9-45FB-BBCB-10BD16702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3600" b="1" i="1" dirty="0"/>
              <a:t>“El que oye estas palabras y las hace…</a:t>
            </a:r>
            <a:r>
              <a:rPr lang="es-ES_tradnl" sz="3600" b="1" dirty="0"/>
              <a:t>”  v.24</a:t>
            </a:r>
          </a:p>
          <a:p>
            <a:pPr marL="0" indent="0">
              <a:buNone/>
            </a:pPr>
            <a:endParaRPr lang="es-ES_tradnl" sz="3600" b="1" dirty="0"/>
          </a:p>
          <a:p>
            <a:pPr marL="0" indent="0">
              <a:buNone/>
            </a:pPr>
            <a:r>
              <a:rPr lang="es-ES_tradnl" sz="3600" b="1" dirty="0"/>
              <a:t>¿Cuáles palabras?</a:t>
            </a:r>
            <a:endParaRPr lang="en-US" sz="3600" b="1" dirty="0"/>
          </a:p>
          <a:p>
            <a:pPr marL="0" indent="0">
              <a:buNone/>
            </a:pPr>
            <a:endParaRPr lang="es-ES_tradnl" sz="3600" b="1" dirty="0"/>
          </a:p>
          <a:p>
            <a:pPr marL="0" indent="0">
              <a:buNone/>
            </a:pPr>
            <a:r>
              <a:rPr lang="es-ES_tradnl" sz="3600" b="1" dirty="0"/>
              <a:t>Hay dos formas de edificar:</a:t>
            </a:r>
            <a:endParaRPr lang="en-US" sz="3600" b="1" dirty="0"/>
          </a:p>
          <a:p>
            <a:pPr marL="0" indent="0">
              <a:buNone/>
            </a:pPr>
            <a:r>
              <a:rPr lang="es-US" sz="3600" b="1" dirty="0"/>
              <a:t> </a:t>
            </a:r>
            <a:endParaRPr lang="en-US" sz="3600" b="1" dirty="0"/>
          </a:p>
          <a:p>
            <a:pPr marL="742950" lvl="0" indent="-742950">
              <a:buFont typeface="+mj-lt"/>
              <a:buAutoNum type="arabicPeriod"/>
            </a:pPr>
            <a:r>
              <a:rPr lang="es-ES_tradnl" sz="3600" b="1" dirty="0"/>
              <a:t>El que edifica sobre la roca</a:t>
            </a:r>
            <a:endParaRPr lang="en-US" sz="3600" b="1" dirty="0"/>
          </a:p>
          <a:p>
            <a:pPr marL="742950" indent="-742950">
              <a:buFont typeface="+mj-lt"/>
              <a:buAutoNum type="arabicPeriod"/>
            </a:pPr>
            <a:r>
              <a:rPr lang="es-ES_tradnl" sz="3600" b="1" dirty="0"/>
              <a:t>El que edifica sobre la arena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30588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4D03EC-CDA1-414D-BDB8-EF1A99D5A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71E928-75F1-4CFD-852A-6F369CE1E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3600" b="1" dirty="0"/>
              <a:t>¿Cómo vas a construir tu casa? ¿Cómo vas a construir tu vida?  </a:t>
            </a:r>
          </a:p>
          <a:p>
            <a:pPr marL="0" indent="0">
              <a:buNone/>
            </a:pPr>
            <a:endParaRPr lang="es-ES_tradnl" sz="3600" b="1" dirty="0"/>
          </a:p>
          <a:p>
            <a:pPr marL="0" indent="0">
              <a:buNone/>
            </a:pPr>
            <a:r>
              <a:rPr lang="es-ES_tradnl" sz="3600" b="1" dirty="0"/>
              <a:t>Si es sobre la arena. V.26</a:t>
            </a:r>
            <a:endParaRPr lang="en-US" sz="3600" b="1" dirty="0"/>
          </a:p>
          <a:p>
            <a:pPr marL="0" indent="0">
              <a:buNone/>
            </a:pPr>
            <a:endParaRPr lang="es-US" sz="3600" b="1" dirty="0"/>
          </a:p>
          <a:p>
            <a:pPr marL="742950" indent="-742950">
              <a:buFont typeface="+mj-lt"/>
              <a:buAutoNum type="arabicPeriod"/>
            </a:pPr>
            <a:r>
              <a:rPr lang="es-ES_tradnl" sz="3600" b="1" dirty="0"/>
              <a:t>Es insensato, no prudente, falto de buen juicio. apresurado y superficial.</a:t>
            </a:r>
          </a:p>
          <a:p>
            <a:pPr marL="742950" indent="-742950">
              <a:buFont typeface="+mj-lt"/>
              <a:buAutoNum type="arabicPeriod"/>
            </a:pPr>
            <a:endParaRPr lang="es-ES_tradnl" sz="3600" b="1" dirty="0"/>
          </a:p>
          <a:p>
            <a:pPr marL="742950" indent="-742950">
              <a:buFont typeface="+mj-lt"/>
              <a:buAutoNum type="arabicPeriod"/>
            </a:pPr>
            <a:r>
              <a:rPr lang="es-ES_tradnl" sz="3600" b="1" dirty="0"/>
              <a:t>Todo es rápido y fácil.</a:t>
            </a:r>
            <a:endParaRPr lang="en-US" sz="3600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46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767C51-A152-4277-BF2F-65D58E68F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3C6815-B6AE-4687-B627-42B7B4422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ES_tradnl" sz="3600" b="1" dirty="0"/>
              <a:t>3.  El que edifica sobre la arena busca agradarse a s</a:t>
            </a:r>
            <a:r>
              <a:rPr lang="es-US" sz="3600" b="1" dirty="0"/>
              <a:t>í </a:t>
            </a:r>
            <a:r>
              <a:rPr lang="es-ES_tradnl" sz="3600" b="1" dirty="0"/>
              <a:t>mismo</a:t>
            </a:r>
          </a:p>
          <a:p>
            <a:pPr marL="0" indent="0">
              <a:buNone/>
            </a:pPr>
            <a:endParaRPr lang="es-ES_tradnl" sz="3600" b="1" dirty="0"/>
          </a:p>
          <a:p>
            <a:pPr marL="0" indent="0">
              <a:buNone/>
            </a:pPr>
            <a:r>
              <a:rPr lang="es-ES_tradnl" sz="3600" b="1" dirty="0"/>
              <a:t>4.  El que edifica sobre la arena, escoge lo que le gusta, y se concentra en lo que le atrae</a:t>
            </a:r>
            <a:r>
              <a:rPr lang="es-ES_tradnl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88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164310-AD40-4251-81D0-36417F4B7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2982D1-3DC1-4D92-B6DA-864377011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_tradnl" sz="3600" b="1" dirty="0"/>
              <a:t>Si es sobre la roca. v.24 </a:t>
            </a:r>
          </a:p>
          <a:p>
            <a:pPr marL="0" indent="0">
              <a:buNone/>
            </a:pPr>
            <a:endParaRPr lang="es-ES_tradnl" sz="3600" b="1" dirty="0"/>
          </a:p>
          <a:p>
            <a:pPr marL="742950" indent="-742950">
              <a:buFont typeface="+mj-lt"/>
              <a:buAutoNum type="arabicPeriod"/>
            </a:pPr>
            <a:r>
              <a:rPr lang="es-ES_tradnl" sz="3600" b="1" dirty="0"/>
              <a:t>Hombre prudente. Actúa con moderación y cautela. </a:t>
            </a:r>
          </a:p>
          <a:p>
            <a:pPr marL="742950" lvl="0" indent="-742950">
              <a:buFont typeface="+mj-lt"/>
              <a:buAutoNum type="arabicPeriod"/>
            </a:pPr>
            <a:endParaRPr lang="es-ES_tradnl" sz="3600" b="1" dirty="0"/>
          </a:p>
          <a:p>
            <a:pPr marL="742950" lvl="0" indent="-742950">
              <a:buFont typeface="+mj-lt"/>
              <a:buAutoNum type="arabicPeriod"/>
            </a:pPr>
            <a:r>
              <a:rPr lang="es-ES_tradnl" sz="3600" b="1" dirty="0"/>
              <a:t>Devocional diario. </a:t>
            </a:r>
          </a:p>
          <a:p>
            <a:pPr marL="742950" lvl="0" indent="-742950">
              <a:buFont typeface="+mj-lt"/>
              <a:buAutoNum type="arabicPeriod"/>
            </a:pPr>
            <a:endParaRPr lang="en-US" sz="3600" b="1" dirty="0"/>
          </a:p>
          <a:p>
            <a:pPr marL="742950" lvl="0" indent="-742950">
              <a:buFont typeface="+mj-lt"/>
              <a:buAutoNum type="arabicPeriod"/>
            </a:pPr>
            <a:r>
              <a:rPr lang="es-ES_tradnl" sz="3600" b="1" dirty="0"/>
              <a:t>Obediencia. </a:t>
            </a:r>
          </a:p>
          <a:p>
            <a:pPr marL="742950" lvl="0" indent="-742950">
              <a:buFont typeface="+mj-lt"/>
              <a:buAutoNum type="arabicPeriod"/>
            </a:pPr>
            <a:endParaRPr lang="en-US" sz="3600" b="1" dirty="0"/>
          </a:p>
          <a:p>
            <a:pPr marL="742950" indent="-742950">
              <a:buFont typeface="+mj-lt"/>
              <a:buAutoNum type="arabicPeriod"/>
            </a:pPr>
            <a:r>
              <a:rPr lang="es-ES_tradnl" sz="3600" b="1" dirty="0"/>
              <a:t>Testifica de tu fe.</a:t>
            </a:r>
            <a:r>
              <a:rPr lang="es-ES_tradnl" b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83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BA262E-5D79-4309-B85E-2156E494E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4FEC7A-0EC6-46BD-B8A2-C294D79DD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3600" b="1" dirty="0"/>
              <a:t>Los efectos de cada construcción</a:t>
            </a:r>
            <a:endParaRPr lang="en-US" sz="3600" b="1" dirty="0"/>
          </a:p>
          <a:p>
            <a:pPr marL="0" indent="0">
              <a:buNone/>
            </a:pPr>
            <a:endParaRPr lang="es-ES_tradnl" sz="3600" b="1" dirty="0"/>
          </a:p>
          <a:p>
            <a:pPr marL="0" indent="0">
              <a:buNone/>
            </a:pPr>
            <a:r>
              <a:rPr lang="es-ES_tradnl" sz="3600" b="1" dirty="0"/>
              <a:t>La diferencia fue el fundamento. Los cimientos.</a:t>
            </a:r>
          </a:p>
          <a:p>
            <a:pPr marL="0" indent="0">
              <a:buNone/>
            </a:pPr>
            <a:endParaRPr lang="es-ES_tradnl" sz="3600" b="1" dirty="0"/>
          </a:p>
          <a:p>
            <a:pPr marL="0" indent="0">
              <a:buNone/>
            </a:pPr>
            <a:r>
              <a:rPr lang="es-ES_tradnl" sz="3600" b="1" dirty="0"/>
              <a:t>Un observador casual no </a:t>
            </a:r>
            <a:r>
              <a:rPr lang="es-ES_tradnl" sz="3600" b="1" dirty="0" err="1"/>
              <a:t>habr</a:t>
            </a:r>
            <a:r>
              <a:rPr lang="es-US" sz="3600" b="1" dirty="0"/>
              <a:t>í</a:t>
            </a:r>
            <a:r>
              <a:rPr lang="es-ES_tradnl" sz="3600" b="1" dirty="0"/>
              <a:t>a notado la diferencia entre ambos edificios una vez terminados. Porque la diferencia estaba en los cimientos, y los cimientos no se ven.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94103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995D44-B921-47F6-96E6-7F590F5F5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FC7AFC-632D-4C57-ABE9-A05F3EF3D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00" y="114300"/>
            <a:ext cx="11976100" cy="66420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US" sz="3000" b="1" dirty="0"/>
              <a:t>CONCLUSIÓN: </a:t>
            </a:r>
          </a:p>
          <a:p>
            <a:pPr marL="0" indent="0">
              <a:buNone/>
            </a:pPr>
            <a:endParaRPr lang="es-US" sz="30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s-ES_tradnl" sz="3000" b="1" dirty="0"/>
              <a:t>La verdad en la que insiste </a:t>
            </a:r>
            <a:r>
              <a:rPr lang="es-ES_tradnl" sz="3000" b="1" dirty="0" err="1"/>
              <a:t>Jes</a:t>
            </a:r>
            <a:r>
              <a:rPr lang="es-US" sz="3000" b="1" dirty="0"/>
              <a:t>ú</a:t>
            </a:r>
            <a:r>
              <a:rPr lang="es-ES_tradnl" sz="3000" b="1" dirty="0"/>
              <a:t>s en estos dos p</a:t>
            </a:r>
            <a:r>
              <a:rPr lang="es-US" sz="3000" b="1" dirty="0"/>
              <a:t>á</a:t>
            </a:r>
            <a:r>
              <a:rPr lang="es-ES_tradnl" sz="3000" b="1" dirty="0" err="1"/>
              <a:t>rrafos</a:t>
            </a:r>
            <a:r>
              <a:rPr lang="es-ES_tradnl" sz="3000" b="1" dirty="0"/>
              <a:t> finales del </a:t>
            </a:r>
            <a:r>
              <a:rPr lang="es-ES_tradnl" sz="3000" b="1" dirty="0" err="1"/>
              <a:t>Serm</a:t>
            </a:r>
            <a:r>
              <a:rPr lang="es-US" sz="3000" b="1" dirty="0"/>
              <a:t>ó</a:t>
            </a:r>
            <a:r>
              <a:rPr lang="es-ES_tradnl" sz="3000" b="1" dirty="0"/>
              <a:t>n es que ni el conocimiento intelectual de su persona,</a:t>
            </a:r>
            <a:r>
              <a:rPr lang="fr-FR" sz="3000" b="1" dirty="0"/>
              <a:t> ni la </a:t>
            </a:r>
            <a:r>
              <a:rPr lang="fr-FR" sz="3000" b="1" dirty="0" err="1"/>
              <a:t>profesi</a:t>
            </a:r>
            <a:r>
              <a:rPr lang="es-US" sz="3000" b="1" dirty="0"/>
              <a:t>ó</a:t>
            </a:r>
            <a:r>
              <a:rPr lang="es-ES_tradnl" sz="3000" b="1" dirty="0"/>
              <a:t>n verbal, aunque ambos en s</a:t>
            </a:r>
            <a:r>
              <a:rPr lang="es-US" sz="3000" b="1" dirty="0"/>
              <a:t>í </a:t>
            </a:r>
            <a:r>
              <a:rPr lang="es-ES_tradnl" sz="3000" b="1" dirty="0"/>
              <a:t>mismo son esenciales, </a:t>
            </a:r>
            <a:r>
              <a:rPr lang="es-ES_tradnl" sz="3000" b="1" dirty="0" err="1"/>
              <a:t>jam</a:t>
            </a:r>
            <a:r>
              <a:rPr lang="es-US" sz="3000" b="1" dirty="0"/>
              <a:t>á</a:t>
            </a:r>
            <a:r>
              <a:rPr lang="es-ES_tradnl" sz="3000" b="1" dirty="0"/>
              <a:t>s pueden sustituir a la obediencia.  </a:t>
            </a:r>
          </a:p>
          <a:p>
            <a:pPr>
              <a:buFont typeface="Wingdings" panose="05000000000000000000" pitchFamily="2" charset="2"/>
              <a:buChar char="Ø"/>
            </a:pPr>
            <a:endParaRPr lang="es-ES_tradnl" sz="30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s-ES_tradnl" sz="3000" b="1" dirty="0"/>
              <a:t>La gran verdad es que hagamos lo que decimos y hagamos lo que sabemos; en otras palabras, que el señorío </a:t>
            </a:r>
            <a:r>
              <a:rPr lang="pt-PT" sz="3000" b="1" dirty="0"/>
              <a:t>de Jes</a:t>
            </a:r>
            <a:r>
              <a:rPr lang="es-US" sz="3000" b="1" dirty="0"/>
              <a:t>ú</a:t>
            </a:r>
            <a:r>
              <a:rPr lang="es-ES_tradnl" sz="3000" b="1" dirty="0"/>
              <a:t>s que profesamos sea una de las realidades m</a:t>
            </a:r>
            <a:r>
              <a:rPr lang="es-US" sz="3000" b="1" dirty="0"/>
              <a:t>á</a:t>
            </a:r>
            <a:r>
              <a:rPr lang="es-ES_tradnl" sz="3000" b="1" dirty="0"/>
              <a:t>s importantes de nuestra vida. </a:t>
            </a:r>
          </a:p>
          <a:p>
            <a:pPr>
              <a:buFont typeface="Wingdings" panose="05000000000000000000" pitchFamily="2" charset="2"/>
              <a:buChar char="Ø"/>
            </a:pPr>
            <a:endParaRPr lang="es-ES_tradnl" sz="30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sz="3000" b="1" dirty="0" err="1"/>
              <a:t>Aqu</a:t>
            </a:r>
            <a:r>
              <a:rPr lang="es-US" sz="3000" b="1" dirty="0"/>
              <a:t>í </a:t>
            </a:r>
            <a:r>
              <a:rPr lang="es-ES_tradnl" sz="3000" b="1" dirty="0"/>
              <a:t>reside entonces la alternativa: en seguir a la multitud o seguir a nuestro Padre que </a:t>
            </a:r>
            <a:r>
              <a:rPr lang="es-ES_tradnl" sz="3000" b="1" dirty="0" err="1"/>
              <a:t>est</a:t>
            </a:r>
            <a:r>
              <a:rPr lang="es-US" sz="3000" b="1" dirty="0"/>
              <a:t>á </a:t>
            </a:r>
            <a:r>
              <a:rPr lang="es-ES_tradnl" sz="3000" b="1" dirty="0"/>
              <a:t>en los cielos, en ser alguien que se bambolea por los vientos de la opinión pública o ser regido por la palabra de Dios, </a:t>
            </a:r>
            <a:endParaRPr lang="en-US" sz="3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10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21C84F-E306-4AAA-8A7D-034E3B03E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8B6B0A-A306-48DA-BABF-898B8F460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s-ES_tradnl" sz="3200" b="1" dirty="0" err="1"/>
              <a:t>Jes</a:t>
            </a:r>
            <a:r>
              <a:rPr lang="es-US" sz="3200" b="1" dirty="0"/>
              <a:t>ú</a:t>
            </a:r>
            <a:r>
              <a:rPr lang="es-ES_tradnl" sz="3200" b="1" dirty="0"/>
              <a:t>s traza los dos caminos (angosto y espacioso) y las dos construcciones (sobre la roca y sobre la arena). Ser</a:t>
            </a:r>
            <a:r>
              <a:rPr lang="es-US" sz="3200" b="1" dirty="0"/>
              <a:t>í</a:t>
            </a:r>
            <a:r>
              <a:rPr lang="es-ES_tradnl" sz="3200" b="1" dirty="0"/>
              <a:t>a imposible exagerar la importancia de la </a:t>
            </a:r>
            <a:r>
              <a:rPr lang="es-ES_tradnl" sz="3200" b="1" dirty="0" err="1"/>
              <a:t>elecci</a:t>
            </a:r>
            <a:r>
              <a:rPr lang="es-US" sz="3200" b="1" dirty="0"/>
              <a:t>ó</a:t>
            </a:r>
            <a:r>
              <a:rPr lang="es-ES_tradnl" sz="3200" b="1" dirty="0"/>
              <a:t>n entre ellos, ya que un camino lleva a la vida mientras que el otro termina en </a:t>
            </a:r>
            <a:r>
              <a:rPr lang="es-ES_tradnl" sz="3200" b="1" dirty="0" err="1"/>
              <a:t>destrucci</a:t>
            </a:r>
            <a:r>
              <a:rPr lang="es-US" sz="3200" b="1" dirty="0"/>
              <a:t>ó</a:t>
            </a:r>
            <a:r>
              <a:rPr lang="es-ES_tradnl" sz="3200" b="1" dirty="0"/>
              <a:t>n.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s-ES_tradnl" sz="3200" b="1" dirty="0"/>
              <a:t>Una construcción es segura mientras que la otra es abatida por el desastre. </a:t>
            </a:r>
          </a:p>
          <a:p>
            <a:pPr>
              <a:buFont typeface="Wingdings" panose="05000000000000000000" pitchFamily="2" charset="2"/>
              <a:buChar char="Ø"/>
            </a:pPr>
            <a:endParaRPr lang="es-ES_tradnl" sz="32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ES_tradnl" sz="4000" b="1" dirty="0">
                <a:solidFill>
                  <a:srgbClr val="FF0000"/>
                </a:solidFill>
              </a:rPr>
              <a:t>¿Sobre qué cimientos vamos a construir?</a:t>
            </a:r>
            <a:r>
              <a:rPr lang="es-ES_tradnl" sz="3600" dirty="0">
                <a:solidFill>
                  <a:srgbClr val="FF0000"/>
                </a:solidFill>
              </a:rPr>
              <a:t> 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173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407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Arturo Polo</dc:creator>
  <cp:lastModifiedBy>Audiovisual</cp:lastModifiedBy>
  <cp:revision>8</cp:revision>
  <dcterms:created xsi:type="dcterms:W3CDTF">2018-06-03T04:24:18Z</dcterms:created>
  <dcterms:modified xsi:type="dcterms:W3CDTF">2018-06-03T17:16:36Z</dcterms:modified>
</cp:coreProperties>
</file>