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3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8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2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5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4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9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3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1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8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C733A-C390-4241-9EEA-3B51791225BF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0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5400" dirty="0"/>
              <a:t> </a:t>
            </a:r>
            <a:endParaRPr lang="en-US" sz="5400" dirty="0"/>
          </a:p>
          <a:p>
            <a:pPr marL="0" indent="0" algn="ctr">
              <a:buNone/>
            </a:pPr>
            <a:r>
              <a:rPr lang="es-ES" sz="8000" b="1" dirty="0"/>
              <a:t>EL PERDÓN EN LA FAMILIA</a:t>
            </a:r>
            <a:endParaRPr lang="en-US" sz="8000" dirty="0"/>
          </a:p>
          <a:p>
            <a:pPr marL="0" indent="0">
              <a:buNone/>
            </a:pPr>
            <a:r>
              <a:rPr lang="es-ES" sz="5400" dirty="0"/>
              <a:t> </a:t>
            </a:r>
            <a:endParaRPr lang="en-US" sz="5400" dirty="0"/>
          </a:p>
          <a:p>
            <a:pPr marL="0" indent="0" algn="ctr">
              <a:buNone/>
            </a:pPr>
            <a:r>
              <a:rPr lang="es-ES" sz="4800" b="1" dirty="0"/>
              <a:t>Romanos 12:14-21</a:t>
            </a:r>
            <a:endParaRPr lang="en-US" sz="4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1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700"/>
            <a:ext cx="10515600" cy="5910263"/>
          </a:xfrm>
        </p:spPr>
        <p:txBody>
          <a:bodyPr/>
          <a:lstStyle/>
          <a:p>
            <a:pPr marL="0" indent="0">
              <a:buNone/>
            </a:pPr>
            <a:endParaRPr lang="es-ES" i="1" dirty="0"/>
          </a:p>
          <a:p>
            <a:pPr marL="0" indent="0">
              <a:buNone/>
            </a:pPr>
            <a:r>
              <a:rPr lang="es-ES" sz="5400" b="1" i="1" dirty="0"/>
              <a:t>"El amor no guarda rencor…”</a:t>
            </a:r>
            <a:r>
              <a:rPr lang="es-ES" sz="5400" b="1" dirty="0"/>
              <a:t>  </a:t>
            </a:r>
            <a:r>
              <a:rPr lang="es-ES" dirty="0"/>
              <a:t>(1Cor. 13:5)</a:t>
            </a:r>
            <a:endParaRPr lang="en-US" dirty="0"/>
          </a:p>
          <a:p>
            <a:endParaRPr lang="es-ES" dirty="0"/>
          </a:p>
          <a:p>
            <a:pPr marL="0" indent="0">
              <a:buNone/>
            </a:pPr>
            <a:r>
              <a:rPr lang="es-ES" sz="4800" b="1" dirty="0">
                <a:solidFill>
                  <a:srgbClr val="FF0000"/>
                </a:solidFill>
              </a:rPr>
              <a:t>LO QUE NO ES EL PERDÓN </a:t>
            </a:r>
          </a:p>
          <a:p>
            <a:pPr marL="1028700" indent="-1028700">
              <a:buAutoNum type="romanUcPeriod"/>
            </a:pPr>
            <a:endParaRPr lang="es-ES" sz="48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4800" b="1" i="1" dirty="0"/>
              <a:t>1. El perdón no es condicional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8167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4000" b="1" i="1" dirty="0"/>
              <a:t>2. Perdonar no es minimizar la seriedad de la ofensa</a:t>
            </a:r>
          </a:p>
          <a:p>
            <a:pPr marL="0" indent="0">
              <a:buNone/>
            </a:pPr>
            <a:endParaRPr lang="es-ES" sz="4000" b="1" i="1" dirty="0"/>
          </a:p>
          <a:p>
            <a:pPr marL="0" indent="0">
              <a:buNone/>
            </a:pPr>
            <a:r>
              <a:rPr lang="es-ES" sz="4000" b="1" i="1" dirty="0"/>
              <a:t>3. Perdonar no es reestablecer una relación sin cambios positivos</a:t>
            </a:r>
            <a:r>
              <a:rPr lang="es-ES" sz="4000" dirty="0"/>
              <a:t>. 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b="1" i="1" dirty="0"/>
              <a:t>4. Perdonar no es olvidar lo que pasó</a:t>
            </a:r>
            <a:r>
              <a:rPr lang="es-ES" sz="4000" dirty="0"/>
              <a:t>. 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b="1" dirty="0"/>
              <a:t>5. Perdonar no es mi derecho cuando no fui yo el que fue herido</a:t>
            </a:r>
            <a:r>
              <a:rPr lang="es-ES" sz="4000" dirty="0"/>
              <a:t>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7066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4000" b="1" dirty="0"/>
              <a:t>II.  </a:t>
            </a:r>
            <a:r>
              <a:rPr lang="es-ES" sz="4000" b="1" dirty="0">
                <a:solidFill>
                  <a:srgbClr val="FF0000"/>
                </a:solidFill>
              </a:rPr>
              <a:t>¿QUÉ ES EL PERDÓN VERDADERO?</a:t>
            </a:r>
          </a:p>
          <a:p>
            <a:endParaRPr lang="es-ES" sz="4000" b="1" dirty="0"/>
          </a:p>
          <a:p>
            <a:pPr marL="0" indent="0">
              <a:buNone/>
            </a:pPr>
            <a:r>
              <a:rPr lang="es-ES" sz="3600" b="1" u="sng" dirty="0"/>
              <a:t>El perdón desde el  punto de vista bíblico es</a:t>
            </a:r>
            <a:r>
              <a:rPr lang="es-ES" sz="3600" b="1" dirty="0"/>
              <a:t>: </a:t>
            </a:r>
          </a:p>
          <a:p>
            <a:pPr marL="0" indent="0">
              <a:buNone/>
            </a:pPr>
            <a:endParaRPr lang="es-E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sz="3600" b="1" dirty="0"/>
              <a:t>Dejar ir el dolor. </a:t>
            </a: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sz="3600" b="1" dirty="0"/>
              <a:t>Dejar ir la ofensa. </a:t>
            </a: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sz="3600" b="1" dirty="0"/>
              <a:t>Dejar ir el resentimiento. </a:t>
            </a: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sz="3600" b="1" dirty="0"/>
              <a:t>Dejar ir la amargura, de no aferrarse de estas cosas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8271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B637-0585-4BB8-833C-2A8FB8D52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75793-274F-44F1-AC8B-184870E55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r>
              <a:rPr lang="es-ES" sz="4800" b="1" i="1" dirty="0"/>
              <a:t>“Porque si perdonáis a los hombres sus ofensas, os perdonará también a vosotros vuestro Padre celestial; más si no perdonáis a los hombres sus ofensas, tampoco vuestro Padre os perdonará vuestras ofensas”</a:t>
            </a:r>
            <a:r>
              <a:rPr lang="es-ES" sz="4800" b="1" dirty="0"/>
              <a:t>. </a:t>
            </a:r>
            <a:r>
              <a:rPr lang="es-ES" sz="4000" dirty="0"/>
              <a:t>(Mat. 6:14-15)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9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2A328-FB8F-4B5E-9A47-FFE9F5165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CD428-346D-4A47-831C-17D855332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600" b="1" dirty="0">
                <a:solidFill>
                  <a:srgbClr val="FF0000"/>
                </a:solidFill>
              </a:rPr>
              <a:t>¿CÓMO PRACTICAR EL PERDÓN?</a:t>
            </a:r>
          </a:p>
          <a:p>
            <a:pPr marL="0" indent="0"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3600" b="1" i="1" dirty="0"/>
              <a:t>1) “Bendigan a los que los persiguen. Bendigan, y no maldigan”.  </a:t>
            </a:r>
            <a:r>
              <a:rPr lang="es-ES" sz="3600" b="1" i="1" dirty="0" err="1"/>
              <a:t>Rom</a:t>
            </a:r>
            <a:r>
              <a:rPr lang="es-ES" sz="3600" b="1" i="1" dirty="0"/>
              <a:t> 12:14.</a:t>
            </a:r>
            <a:endParaRPr lang="en-US" sz="3600" dirty="0"/>
          </a:p>
          <a:p>
            <a:pPr marL="0" indent="0">
              <a:buNone/>
            </a:pPr>
            <a:endParaRPr lang="es-US" sz="3600" dirty="0"/>
          </a:p>
          <a:p>
            <a:pPr marL="0" indent="0">
              <a:buNone/>
            </a:pPr>
            <a:r>
              <a:rPr lang="es-ES" sz="3600" b="1" i="1" dirty="0"/>
              <a:t>2) “No sean altivos en su pensar”. </a:t>
            </a:r>
            <a:r>
              <a:rPr lang="es-ES" sz="3600" b="1" i="1" dirty="0" err="1"/>
              <a:t>Rom</a:t>
            </a:r>
            <a:r>
              <a:rPr lang="es-ES" sz="3600" b="1" i="1" dirty="0"/>
              <a:t> 12:16b </a:t>
            </a:r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r>
              <a:rPr lang="es-ES" sz="3600" b="1" i="1" dirty="0"/>
              <a:t>3) “Nunca paguen a nadie mal por mal”. </a:t>
            </a:r>
            <a:r>
              <a:rPr lang="es-ES" sz="3600" b="1" i="1" dirty="0" err="1"/>
              <a:t>Rom</a:t>
            </a:r>
            <a:r>
              <a:rPr lang="es-ES" sz="3600" b="1" i="1" dirty="0"/>
              <a:t> 12:17</a:t>
            </a:r>
            <a:r>
              <a:rPr lang="es-ES" sz="3600" dirty="0"/>
              <a:t> 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7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5679-EE67-410E-BE6C-C78EEA9A1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E03F-9201-4E8C-A7F1-A503C6636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i="1" dirty="0"/>
              <a:t>4)</a:t>
            </a:r>
            <a:r>
              <a:rPr lang="es-ES" sz="3600" dirty="0"/>
              <a:t> </a:t>
            </a:r>
            <a:r>
              <a:rPr lang="es-ES" sz="3600" b="1" i="1" dirty="0"/>
              <a:t>“Si es posible, en cuanto de ustedes dependa, estén en paz con todos los hombres”. </a:t>
            </a:r>
            <a:r>
              <a:rPr lang="es-ES" sz="3600" b="1" i="1" dirty="0" err="1"/>
              <a:t>Rom</a:t>
            </a:r>
            <a:r>
              <a:rPr lang="es-ES" sz="3600" b="1" i="1" dirty="0"/>
              <a:t>. 12:18</a:t>
            </a:r>
            <a:r>
              <a:rPr lang="es-ES" sz="3600" dirty="0"/>
              <a:t>. </a:t>
            </a:r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r>
              <a:rPr lang="es-ES" sz="3600" b="1" i="1" dirty="0"/>
              <a:t>5)</a:t>
            </a:r>
            <a:r>
              <a:rPr lang="es-ES" sz="3600" dirty="0"/>
              <a:t> </a:t>
            </a:r>
            <a:r>
              <a:rPr lang="es-ES" sz="3600" b="1" i="1" dirty="0"/>
              <a:t>“Nunca tomen venganza ustedes mismos, sino den lugar a la ira de Dios…”. </a:t>
            </a:r>
            <a:r>
              <a:rPr lang="es-ES" sz="3600" b="1" i="1" dirty="0" err="1"/>
              <a:t>Rom</a:t>
            </a:r>
            <a:r>
              <a:rPr lang="es-ES" sz="3600" b="1" i="1" dirty="0"/>
              <a:t> 12:19</a:t>
            </a:r>
            <a:r>
              <a:rPr lang="es-ES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118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01879-593D-4A48-824F-886E97021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2252C-3C2A-4584-80E5-EC53AA3E2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88900"/>
            <a:ext cx="11988800" cy="6769099"/>
          </a:xfrm>
        </p:spPr>
        <p:txBody>
          <a:bodyPr/>
          <a:lstStyle/>
          <a:p>
            <a:pPr marL="0" indent="0">
              <a:buNone/>
            </a:pPr>
            <a:r>
              <a:rPr lang="es-ES" sz="3200" b="1" dirty="0">
                <a:solidFill>
                  <a:srgbClr val="FF0000"/>
                </a:solidFill>
              </a:rPr>
              <a:t>CONCLUSION: </a:t>
            </a:r>
          </a:p>
          <a:p>
            <a:pPr marL="0" indent="0">
              <a:buNone/>
            </a:pPr>
            <a:endParaRPr lang="es-ES" sz="32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3200" b="1" dirty="0"/>
              <a:t>¿Cuántas veces tengo que perdonar?</a:t>
            </a:r>
          </a:p>
          <a:p>
            <a:pPr marL="514350" indent="-514350">
              <a:buFont typeface="+mj-lt"/>
              <a:buAutoNum type="arabicPeriod"/>
            </a:pPr>
            <a:endParaRPr lang="es-ES" sz="3200" b="1" dirty="0"/>
          </a:p>
          <a:p>
            <a:pPr marL="0" indent="0">
              <a:buNone/>
            </a:pPr>
            <a:r>
              <a:rPr lang="es-ES" sz="3200" b="1" i="1" dirty="0"/>
              <a:t>"Pedro le preguntó a Jesús,  Señor, ¿cuántas veces tengo que perdonar a alguien que peca contra mí? ¿Siete veces? No, Jesús le contestó. Setenta veces siete." </a:t>
            </a:r>
            <a:r>
              <a:rPr lang="es-ES" sz="3200" b="1" dirty="0"/>
              <a:t>Mt. 18:21-22 </a:t>
            </a:r>
          </a:p>
          <a:p>
            <a:pPr marL="0" indent="0">
              <a:buNone/>
            </a:pPr>
            <a:endParaRPr lang="es-ES" sz="3200" b="1" dirty="0"/>
          </a:p>
          <a:p>
            <a:pPr marL="0" indent="0">
              <a:buNone/>
            </a:pPr>
            <a:r>
              <a:rPr lang="es-ES" sz="3200" b="1" dirty="0"/>
              <a:t>2.   Dios lo ha perdonado. Recuerda la oración del Padrenuestro.      </a:t>
            </a:r>
            <a:r>
              <a:rPr lang="es-ES" sz="3200" b="1" i="1" dirty="0"/>
              <a:t>“Padre perdóname así como nosotros perdonamos…”</a:t>
            </a:r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endParaRPr lang="en-US" sz="3200" b="1" dirty="0"/>
          </a:p>
          <a:p>
            <a:pPr marL="0" indent="0">
              <a:buNone/>
            </a:pPr>
            <a:r>
              <a:rPr lang="es-ES" sz="3200" b="1" dirty="0"/>
              <a:t>3.    La amargura lo hace miserable. No funciona.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78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357C9-CF04-4295-9A23-B03C0A617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40E3E-80E3-43CE-877E-7C59906AC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endParaRPr lang="es-ES" sz="72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s-ES" sz="7200" b="1" dirty="0">
                <a:solidFill>
                  <a:srgbClr val="00B050"/>
                </a:solidFill>
              </a:rPr>
              <a:t>¿Hay alguien a quien tienes que pedirle perdón?</a:t>
            </a:r>
            <a:endParaRPr lang="en-US" sz="7200" b="1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2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303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</dc:creator>
  <cp:lastModifiedBy>Arturo Polo</cp:lastModifiedBy>
  <cp:revision>9</cp:revision>
  <dcterms:created xsi:type="dcterms:W3CDTF">2015-04-19T02:54:12Z</dcterms:created>
  <dcterms:modified xsi:type="dcterms:W3CDTF">2018-07-15T02:29:04Z</dcterms:modified>
</cp:coreProperties>
</file>