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7" r:id="rId3"/>
    <p:sldId id="268" r:id="rId4"/>
    <p:sldId id="269" r:id="rId5"/>
    <p:sldId id="270" r:id="rId6"/>
    <p:sldId id="274" r:id="rId7"/>
    <p:sldId id="276" r:id="rId8"/>
    <p:sldId id="273" r:id="rId9"/>
    <p:sldId id="272" r:id="rId10"/>
    <p:sldId id="277" r:id="rId11"/>
    <p:sldId id="266" r:id="rId12"/>
    <p:sldId id="258" r:id="rId13"/>
    <p:sldId id="259" r:id="rId14"/>
    <p:sldId id="264" r:id="rId15"/>
    <p:sldId id="263" r:id="rId16"/>
    <p:sldId id="260" r:id="rId17"/>
    <p:sldId id="26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4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E22BD-B822-4F38-9C74-572A0356B1AE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2739-728A-4E70-A58E-2029998B6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E22BD-B822-4F38-9C74-572A0356B1AE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2739-728A-4E70-A58E-2029998B6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E22BD-B822-4F38-9C74-572A0356B1AE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2739-728A-4E70-A58E-2029998B6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E22BD-B822-4F38-9C74-572A0356B1AE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2739-728A-4E70-A58E-2029998B6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E22BD-B822-4F38-9C74-572A0356B1AE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2739-728A-4E70-A58E-2029998B6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E22BD-B822-4F38-9C74-572A0356B1AE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2739-728A-4E70-A58E-2029998B6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E22BD-B822-4F38-9C74-572A0356B1AE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2739-728A-4E70-A58E-2029998B6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E22BD-B822-4F38-9C74-572A0356B1AE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2739-728A-4E70-A58E-2029998B6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E22BD-B822-4F38-9C74-572A0356B1AE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2739-728A-4E70-A58E-2029998B6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E22BD-B822-4F38-9C74-572A0356B1AE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2739-728A-4E70-A58E-2029998B6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E22BD-B822-4F38-9C74-572A0356B1AE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2739-728A-4E70-A58E-2029998B6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E22BD-B822-4F38-9C74-572A0356B1AE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C2739-728A-4E70-A58E-2029998B6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74691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382000" cy="5867400"/>
          </a:xfrm>
        </p:spPr>
        <p:txBody>
          <a:bodyPr/>
          <a:lstStyle/>
          <a:p>
            <a:r>
              <a:rPr lang="es-E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¿QUÉ ES IMPORTANTE PARA USTED?</a:t>
            </a:r>
          </a:p>
          <a:p>
            <a:endParaRPr lang="es-E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es-E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¿Estaríamos dispuestos a valorar lo siguiente?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s-ES" sz="5200" dirty="0"/>
          </a:p>
          <a:p>
            <a:endParaRPr lang="es-ES" sz="5200" dirty="0"/>
          </a:p>
          <a:p>
            <a:endParaRPr lang="en-US" sz="5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382000" cy="5867400"/>
          </a:xfrm>
        </p:spPr>
        <p:txBody>
          <a:bodyPr/>
          <a:lstStyle/>
          <a:p>
            <a:pPr algn="l"/>
            <a:r>
              <a:rPr lang="es-ES" b="1" dirty="0">
                <a:solidFill>
                  <a:schemeClr val="tx1"/>
                </a:solidFill>
              </a:rPr>
              <a:t>I.    </a:t>
            </a:r>
            <a:r>
              <a:rPr lang="es-ES" sz="4000" b="1" dirty="0">
                <a:solidFill>
                  <a:srgbClr val="C00000"/>
                </a:solidFill>
              </a:rPr>
              <a:t>BUSCAR Y SALVAR A LOS PERDIDOS. DIOS QUIERE QUE SE SALVEN</a:t>
            </a:r>
            <a:r>
              <a:rPr lang="es-ES" sz="4000" dirty="0">
                <a:solidFill>
                  <a:srgbClr val="C00000"/>
                </a:solidFill>
              </a:rPr>
              <a:t>.</a:t>
            </a:r>
            <a:endParaRPr lang="en-US" sz="4000" dirty="0">
              <a:solidFill>
                <a:srgbClr val="C00000"/>
              </a:solidFill>
            </a:endParaRPr>
          </a:p>
          <a:p>
            <a:endParaRPr lang="es-ES" i="1" dirty="0"/>
          </a:p>
          <a:p>
            <a:r>
              <a:rPr lang="es-ES" b="1" i="1" dirty="0">
                <a:solidFill>
                  <a:srgbClr val="002060"/>
                </a:solidFill>
              </a:rPr>
              <a:t>“Porque el Hijo del Hombre vino a buscar y a salvar lo que se había perdido.” </a:t>
            </a:r>
            <a:r>
              <a:rPr lang="es-ES" b="1" dirty="0"/>
              <a:t>(Luc.19:10)</a:t>
            </a:r>
            <a:endParaRPr lang="en-US" b="1" dirty="0"/>
          </a:p>
          <a:p>
            <a:endParaRPr lang="es-ES" dirty="0"/>
          </a:p>
          <a:p>
            <a:r>
              <a:rPr lang="es-ES" sz="3600" b="1" dirty="0">
                <a:solidFill>
                  <a:srgbClr val="C00000"/>
                </a:solidFill>
              </a:rPr>
              <a:t>A nuestro Dios le interesa con suma importancia todos los que están perdidos.</a:t>
            </a:r>
            <a:endParaRPr lang="en-US" sz="3600" b="1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"/>
            <a:ext cx="8763000" cy="6553200"/>
          </a:xfrm>
        </p:spPr>
        <p:txBody>
          <a:bodyPr/>
          <a:lstStyle/>
          <a:p>
            <a:pPr algn="l"/>
            <a:r>
              <a:rPr lang="es-ES" sz="4000" b="1" dirty="0">
                <a:solidFill>
                  <a:schemeClr val="tx1"/>
                </a:solidFill>
              </a:rPr>
              <a:t>II. </a:t>
            </a:r>
            <a:r>
              <a:rPr lang="es-ES" sz="4000" b="1" dirty="0">
                <a:solidFill>
                  <a:srgbClr val="C00000"/>
                </a:solidFill>
              </a:rPr>
              <a:t>LA ORACIÓN ES EL TRABAJO PRINCIPAL DEL PUEBLO DE DIOS.</a:t>
            </a:r>
            <a:endParaRPr lang="en-US" sz="4000" dirty="0">
              <a:solidFill>
                <a:srgbClr val="C00000"/>
              </a:solidFill>
            </a:endParaRPr>
          </a:p>
          <a:p>
            <a:pPr algn="l"/>
            <a:r>
              <a:rPr lang="es-ES" b="1" dirty="0">
                <a:solidFill>
                  <a:srgbClr val="FF0000"/>
                </a:solidFill>
              </a:rPr>
              <a:t>Creemos que no hay nada de valor duradero que podamos realizar si no está impregnado o respaldado en la oración.</a:t>
            </a:r>
            <a:endParaRPr lang="en-US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endParaRPr lang="es-ES" b="1" i="1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es-ES" b="1" i="1" dirty="0">
                <a:solidFill>
                  <a:srgbClr val="002060"/>
                </a:solidFill>
              </a:rPr>
              <a:t>“Por nada estéis afanosos, sino sean conocidas vuestras peticiones delante de Dios en toda oración y ruego, con acción de gracias. Y la paz de Dios, que sobrepasa todo entendimiento, guardará vuestros corazones y vuestros pensamientos en Cristo Jesús.” </a:t>
            </a:r>
            <a:r>
              <a:rPr lang="es-ES" b="1" dirty="0"/>
              <a:t>(Filip.4:6,7)</a:t>
            </a:r>
            <a:endParaRPr lang="en-US" b="1" dirty="0"/>
          </a:p>
          <a:p>
            <a:pPr>
              <a:spcBef>
                <a:spcPts val="0"/>
              </a:spcBef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s-ES" sz="4300" b="1" dirty="0">
                <a:solidFill>
                  <a:schemeClr val="tx1"/>
                </a:solidFill>
              </a:rPr>
              <a:t>III.  </a:t>
            </a:r>
            <a:r>
              <a:rPr lang="es-ES" sz="4300" b="1" dirty="0">
                <a:solidFill>
                  <a:srgbClr val="C00000"/>
                </a:solidFill>
              </a:rPr>
              <a:t>TODO LO QUE TENEMOS ES DE DIOS. NOSOTROS SOMOS SUS ADMINISTRADORES.</a:t>
            </a:r>
            <a:endParaRPr lang="en-US" sz="4300" b="1" dirty="0">
              <a:solidFill>
                <a:srgbClr val="C00000"/>
              </a:solidFill>
            </a:endParaRPr>
          </a:p>
          <a:p>
            <a:r>
              <a:rPr lang="es-ES" dirty="0"/>
              <a:t> </a:t>
            </a:r>
            <a:endParaRPr lang="en-US" dirty="0"/>
          </a:p>
          <a:p>
            <a:pPr algn="l"/>
            <a:r>
              <a:rPr lang="es-ES" b="1" dirty="0">
                <a:solidFill>
                  <a:srgbClr val="FF0000"/>
                </a:solidFill>
              </a:rPr>
              <a:t>La Escritura nos anima a recordar, no es la cantidad de dinero que tenemos o lo mucho que dar, es reconocer que todo lo que tenemos viene de Dios.  Aprender y practicar la bendición y la eficacia del principio de la fe que es el DAR. 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s-ES" dirty="0"/>
              <a:t> </a:t>
            </a:r>
            <a:endParaRPr lang="en-US" dirty="0"/>
          </a:p>
          <a:p>
            <a:r>
              <a:rPr lang="es-ES" b="1" i="1" dirty="0">
                <a:solidFill>
                  <a:srgbClr val="002060"/>
                </a:solidFill>
              </a:rPr>
              <a:t>“Porque ¿quién soy yo, y quién es mi pueblo, para que pudiésemos ofrecer voluntariamente cosas semejantes? Pues todo es tuyo, y de lo recibido de tu mano te damos.”  </a:t>
            </a:r>
            <a:r>
              <a:rPr lang="es-ES" b="1" dirty="0"/>
              <a:t>( 1 Crónicas 29:14)</a:t>
            </a: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algn="l"/>
            <a:r>
              <a:rPr lang="es-ES" sz="4000" b="1" dirty="0">
                <a:solidFill>
                  <a:schemeClr val="tx1"/>
                </a:solidFill>
              </a:rPr>
              <a:t>IV.    </a:t>
            </a:r>
            <a:r>
              <a:rPr lang="es-ES" sz="4000" b="1" dirty="0">
                <a:solidFill>
                  <a:srgbClr val="C00000"/>
                </a:solidFill>
              </a:rPr>
              <a:t>CONOCER Y OBEDECER LA PALABRA DE DIOS ES FUNDAMENTAL PARA TODOS.</a:t>
            </a:r>
            <a:endParaRPr lang="en-US" sz="4000" b="1" dirty="0">
              <a:solidFill>
                <a:srgbClr val="C00000"/>
              </a:solidFill>
            </a:endParaRPr>
          </a:p>
          <a:p>
            <a:r>
              <a:rPr lang="es-ES" dirty="0"/>
              <a:t>  </a:t>
            </a:r>
            <a:endParaRPr lang="en-US" dirty="0"/>
          </a:p>
          <a:p>
            <a:r>
              <a:rPr lang="es-ES" b="1" i="1" dirty="0">
                <a:solidFill>
                  <a:srgbClr val="002060"/>
                </a:solidFill>
              </a:rPr>
              <a:t>“Nunca se apartará de tu boca este libro de la ley, sino que de día y de noche meditarás en él, para que guardes y hagas conforme a todo lo que en él está escrito; porque entonces harás prosperar tu camino, y todo te saldrá bien.” </a:t>
            </a:r>
            <a:r>
              <a:rPr lang="es-ES" b="1" dirty="0"/>
              <a:t>Josué 1:8</a:t>
            </a: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28600"/>
            <a:ext cx="8915400" cy="647700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10000"/>
              </a:lnSpc>
            </a:pPr>
            <a:r>
              <a:rPr lang="es-ES" sz="4300" b="1" dirty="0">
                <a:solidFill>
                  <a:schemeClr val="tx1"/>
                </a:solidFill>
              </a:rPr>
              <a:t>V.  </a:t>
            </a:r>
            <a:r>
              <a:rPr lang="es-ES" sz="4300" b="1" dirty="0">
                <a:solidFill>
                  <a:srgbClr val="C00000"/>
                </a:solidFill>
              </a:rPr>
              <a:t>CUMPLIR CON LA GRAN COMISIÓN REQUIERE LA MOVILIZACIÓN DE TODOS LOS DISCÍPULOS TOTALMENTE DEDICADOS.</a:t>
            </a:r>
            <a:endParaRPr lang="en-US" sz="4300" b="1" dirty="0">
              <a:solidFill>
                <a:srgbClr val="C00000"/>
              </a:solidFill>
            </a:endParaRPr>
          </a:p>
          <a:p>
            <a:pPr marL="571500" indent="-571500"/>
            <a:endParaRPr lang="en-US" dirty="0"/>
          </a:p>
          <a:p>
            <a:r>
              <a:rPr lang="es-ES" sz="4100" b="1" i="1" dirty="0">
                <a:solidFill>
                  <a:srgbClr val="002060"/>
                </a:solidFill>
              </a:rPr>
              <a:t>“Por tanto, id, y haced discípulos a todas las naciones, bautizándolos en el nombre del Padre, y del Hijo, y del Espíritu Santo.” </a:t>
            </a:r>
            <a:r>
              <a:rPr lang="es-ES" b="1" dirty="0"/>
              <a:t>(Mateo 28:19)</a:t>
            </a: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algn="l"/>
            <a:r>
              <a:rPr lang="es-ES" sz="4000" b="1" dirty="0">
                <a:solidFill>
                  <a:schemeClr val="tx1"/>
                </a:solidFill>
              </a:rPr>
              <a:t>VI. </a:t>
            </a:r>
            <a:r>
              <a:rPr lang="es-ES" sz="4000" b="1" dirty="0">
                <a:solidFill>
                  <a:srgbClr val="C00000"/>
                </a:solidFill>
              </a:rPr>
              <a:t>SIN LA OBRA DEL ESPÍRITU SANTO, NO PODREMOS LOGRAR NADA.</a:t>
            </a:r>
            <a:endParaRPr lang="en-US" sz="4000" b="1" dirty="0">
              <a:solidFill>
                <a:srgbClr val="C00000"/>
              </a:solidFill>
            </a:endParaRPr>
          </a:p>
          <a:p>
            <a:r>
              <a:rPr lang="es-ES" dirty="0"/>
              <a:t> </a:t>
            </a:r>
            <a:endParaRPr lang="en-US" dirty="0"/>
          </a:p>
          <a:p>
            <a:r>
              <a:rPr lang="es-ES" sz="3600" b="1" i="1" dirty="0">
                <a:solidFill>
                  <a:srgbClr val="002060"/>
                </a:solidFill>
              </a:rPr>
              <a:t>“Y ni mi palabra ni mi predicación fue con palabras persuasivas de humana sabiduría, sino con demostración del Espíritu y de poder, para que vuestra fe no esté fundada en la sabiduría de los hombres, sino en el poder de Dios.” </a:t>
            </a:r>
            <a:r>
              <a:rPr lang="es-ES" b="1" dirty="0"/>
              <a:t>(1 Corintios 2:4,5)</a:t>
            </a: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"/>
            <a:ext cx="8686800" cy="6477000"/>
          </a:xfrm>
        </p:spPr>
        <p:txBody>
          <a:bodyPr/>
          <a:lstStyle/>
          <a:p>
            <a:pPr algn="l"/>
            <a:r>
              <a:rPr lang="es-ES" sz="4000" b="1" dirty="0">
                <a:solidFill>
                  <a:schemeClr val="tx1"/>
                </a:solidFill>
              </a:rPr>
              <a:t>VII.  </a:t>
            </a:r>
            <a:r>
              <a:rPr lang="es-ES" sz="4000" b="1" dirty="0">
                <a:solidFill>
                  <a:srgbClr val="C00000"/>
                </a:solidFill>
              </a:rPr>
              <a:t>EL LOGRO DE LOS PROPÓSITOS DE DIOS SIGNIFICA RIESGOS DE FE</a:t>
            </a:r>
            <a:endParaRPr lang="en-US" sz="4000" b="1" dirty="0">
              <a:solidFill>
                <a:srgbClr val="C00000"/>
              </a:solidFill>
            </a:endParaRPr>
          </a:p>
          <a:p>
            <a:endParaRPr lang="es-ES" dirty="0"/>
          </a:p>
          <a:p>
            <a:r>
              <a:rPr lang="es-ES" b="1" dirty="0">
                <a:solidFill>
                  <a:srgbClr val="002060"/>
                </a:solidFill>
              </a:rPr>
              <a:t>“Pero sin fe es imposible agradar a Dios; porque es necesario que el que se acerca a Dios crea que le hay, y que es galardonador de los que le buscan.” </a:t>
            </a:r>
            <a:r>
              <a:rPr lang="es-ES" b="1" dirty="0"/>
              <a:t>(Hebreos 11:6)</a:t>
            </a: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382000" cy="58674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es-E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es-ES" sz="8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“AFIRME SUS VALORES”</a:t>
            </a:r>
            <a:endParaRPr lang="en-US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n-US" sz="5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382000" cy="58674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ES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 permita que lo urgente ocupe en su vida el lugar de lo importante.</a:t>
            </a:r>
            <a:endParaRPr lang="en-US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n-US" sz="5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382000" cy="58674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ES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¿QUÉ ES IMPORTANTE PARA USTED?</a:t>
            </a: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n-US" sz="5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382000" cy="5867400"/>
          </a:xfrm>
        </p:spPr>
        <p:txBody>
          <a:bodyPr/>
          <a:lstStyle/>
          <a:p>
            <a:pPr algn="l"/>
            <a:endParaRPr lang="es-ES" sz="4400" b="1" dirty="0">
              <a:solidFill>
                <a:srgbClr val="C00000"/>
              </a:solidFill>
            </a:endParaRPr>
          </a:p>
          <a:p>
            <a:pPr algn="l"/>
            <a:r>
              <a:rPr lang="es-ES" sz="4400" b="1" dirty="0">
                <a:solidFill>
                  <a:srgbClr val="C00000"/>
                </a:solidFill>
              </a:rPr>
              <a:t>CUATRO  PRINCIPIOS PARA ESTABLECER PRIORIDADES</a:t>
            </a:r>
            <a:endParaRPr lang="en-US" sz="4400" b="1" dirty="0">
              <a:solidFill>
                <a:srgbClr val="C00000"/>
              </a:solidFill>
            </a:endParaRPr>
          </a:p>
          <a:p>
            <a:endParaRPr lang="en-US" sz="5400" dirty="0"/>
          </a:p>
          <a:p>
            <a:r>
              <a:rPr lang="en-US" sz="5400" b="1" dirty="0">
                <a:solidFill>
                  <a:schemeClr val="tx1"/>
                </a:solidFill>
              </a:rPr>
              <a:t>1 </a:t>
            </a:r>
            <a:r>
              <a:rPr lang="en-US" sz="5400" b="1" dirty="0" err="1">
                <a:solidFill>
                  <a:schemeClr val="tx1"/>
                </a:solidFill>
              </a:rPr>
              <a:t>Tesalonicenses</a:t>
            </a:r>
            <a:r>
              <a:rPr lang="en-US" sz="5400" b="1" dirty="0">
                <a:solidFill>
                  <a:schemeClr val="tx1"/>
                </a:solidFill>
              </a:rPr>
              <a:t> 2:1</a:t>
            </a:r>
            <a:r>
              <a:rPr lang="es-ES" sz="5400" b="1" dirty="0">
                <a:solidFill>
                  <a:schemeClr val="tx1"/>
                </a:solidFill>
              </a:rPr>
              <a:t>-13</a:t>
            </a:r>
            <a:endParaRPr lang="en-US" sz="5400" b="1" dirty="0">
              <a:solidFill>
                <a:schemeClr val="tx1"/>
              </a:solidFill>
            </a:endParaRPr>
          </a:p>
          <a:p>
            <a:endParaRPr lang="en-US" sz="5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382000" cy="5867400"/>
          </a:xfrm>
        </p:spPr>
        <p:txBody>
          <a:bodyPr>
            <a:normAutofit lnSpcReduction="10000"/>
          </a:bodyPr>
          <a:lstStyle/>
          <a:p>
            <a:pPr marL="914400" indent="-914400" algn="l">
              <a:buAutoNum type="arabicPeriod"/>
            </a:pPr>
            <a:r>
              <a:rPr lang="es-ES" sz="5400" b="1" i="1" dirty="0">
                <a:solidFill>
                  <a:srgbClr val="C00000"/>
                </a:solidFill>
              </a:rPr>
              <a:t>Sea bíblico. </a:t>
            </a:r>
            <a:r>
              <a:rPr lang="es-ES" sz="3600" b="1" dirty="0">
                <a:solidFill>
                  <a:schemeClr val="tx1"/>
                </a:solidFill>
              </a:rPr>
              <a:t>1 </a:t>
            </a:r>
            <a:r>
              <a:rPr lang="es-ES" sz="3600" b="1" dirty="0" err="1">
                <a:solidFill>
                  <a:schemeClr val="tx1"/>
                </a:solidFill>
              </a:rPr>
              <a:t>Tes</a:t>
            </a:r>
            <a:r>
              <a:rPr lang="es-ES" sz="3600" b="1" dirty="0">
                <a:solidFill>
                  <a:schemeClr val="tx1"/>
                </a:solidFill>
              </a:rPr>
              <a:t> 2:1-4</a:t>
            </a:r>
          </a:p>
          <a:p>
            <a:pPr marL="914400" indent="-914400" algn="l">
              <a:buFont typeface="Arial" pitchFamily="34" charset="0"/>
              <a:buChar char="•"/>
            </a:pPr>
            <a:r>
              <a:rPr lang="es-ES" sz="3600" b="1" dirty="0">
                <a:solidFill>
                  <a:srgbClr val="0070C0"/>
                </a:solidFill>
              </a:rPr>
              <a:t>En medio de una gran oposición anuncio el  </a:t>
            </a:r>
            <a:r>
              <a:rPr lang="es-ES" sz="3600" b="1" i="1" dirty="0">
                <a:solidFill>
                  <a:srgbClr val="0070C0"/>
                </a:solidFill>
              </a:rPr>
              <a:t>“evangelio de Dios” </a:t>
            </a:r>
            <a:r>
              <a:rPr lang="es-ES" sz="3600" b="1" dirty="0">
                <a:solidFill>
                  <a:schemeClr val="tx1"/>
                </a:solidFill>
              </a:rPr>
              <a:t>v. 2</a:t>
            </a:r>
            <a:endParaRPr lang="en-US" sz="3600" b="1" dirty="0">
              <a:solidFill>
                <a:schemeClr val="tx1"/>
              </a:solidFill>
            </a:endParaRPr>
          </a:p>
          <a:p>
            <a:pPr marL="914400" indent="-914400" algn="l">
              <a:buFont typeface="Arial" pitchFamily="34" charset="0"/>
              <a:buChar char="•"/>
            </a:pPr>
            <a:r>
              <a:rPr lang="es-ES" sz="3600" b="1" dirty="0">
                <a:solidFill>
                  <a:srgbClr val="0070C0"/>
                </a:solidFill>
              </a:rPr>
              <a:t>El fundamento de su mensaje no era el </a:t>
            </a:r>
            <a:r>
              <a:rPr lang="es-ES" sz="3600" b="1" i="1" dirty="0">
                <a:solidFill>
                  <a:srgbClr val="0070C0"/>
                </a:solidFill>
              </a:rPr>
              <a:t>“error”, “la impureza”, o “el engaño”,</a:t>
            </a:r>
            <a:r>
              <a:rPr lang="es-ES" sz="3600" b="1" dirty="0">
                <a:solidFill>
                  <a:srgbClr val="0070C0"/>
                </a:solidFill>
              </a:rPr>
              <a:t> sino más bien la verdad de las Escrituras. </a:t>
            </a:r>
            <a:r>
              <a:rPr lang="es-ES" sz="3600" b="1" dirty="0">
                <a:solidFill>
                  <a:schemeClr val="tx1"/>
                </a:solidFill>
              </a:rPr>
              <a:t>v. 3 </a:t>
            </a:r>
          </a:p>
          <a:p>
            <a:pPr marL="914400" indent="-914400" algn="l">
              <a:buFont typeface="Arial" pitchFamily="34" charset="0"/>
              <a:buChar char="•"/>
            </a:pPr>
            <a:r>
              <a:rPr lang="es-ES" sz="3600" b="1" dirty="0">
                <a:solidFill>
                  <a:srgbClr val="0070C0"/>
                </a:solidFill>
              </a:rPr>
              <a:t>No sentía necesidad de contemporizar ni de </a:t>
            </a:r>
            <a:r>
              <a:rPr lang="es-ES" sz="3600" b="1" i="1" dirty="0">
                <a:solidFill>
                  <a:srgbClr val="0070C0"/>
                </a:solidFill>
              </a:rPr>
              <a:t>“agradar a los hombres”.</a:t>
            </a:r>
            <a:r>
              <a:rPr lang="es-ES" sz="3600" b="1" dirty="0">
                <a:solidFill>
                  <a:srgbClr val="0070C0"/>
                </a:solidFill>
              </a:rPr>
              <a:t> </a:t>
            </a:r>
            <a:r>
              <a:rPr lang="es-ES" sz="3600" b="1" dirty="0">
                <a:solidFill>
                  <a:schemeClr val="tx1"/>
                </a:solidFill>
              </a:rPr>
              <a:t>v. 4</a:t>
            </a:r>
            <a:endParaRPr lang="en-US" sz="3600" b="1" dirty="0">
              <a:solidFill>
                <a:schemeClr val="tx1"/>
              </a:solidFill>
            </a:endParaRPr>
          </a:p>
          <a:p>
            <a:pPr marL="914400" indent="-914400" algn="l"/>
            <a:endParaRPr lang="es-ES" sz="3600" b="1" dirty="0">
              <a:solidFill>
                <a:schemeClr val="tx1"/>
              </a:solidFill>
            </a:endParaRPr>
          </a:p>
          <a:p>
            <a:pPr marL="914400" indent="-914400" algn="l"/>
            <a:endParaRPr lang="en-US" sz="5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382000" cy="5867400"/>
          </a:xfrm>
        </p:spPr>
        <p:txBody>
          <a:bodyPr>
            <a:normAutofit/>
          </a:bodyPr>
          <a:lstStyle/>
          <a:p>
            <a:pPr algn="l"/>
            <a:r>
              <a:rPr lang="es-ES" sz="5400" b="1" dirty="0">
                <a:solidFill>
                  <a:srgbClr val="C00000"/>
                </a:solidFill>
              </a:rPr>
              <a:t>2. Sea auténtico.  </a:t>
            </a:r>
            <a:r>
              <a:rPr lang="es-ES" sz="3600" b="1" dirty="0">
                <a:solidFill>
                  <a:schemeClr val="tx1"/>
                </a:solidFill>
              </a:rPr>
              <a:t>1Tes. 2:5,6</a:t>
            </a:r>
          </a:p>
          <a:p>
            <a:pPr marL="914400" indent="-914400" algn="l">
              <a:lnSpc>
                <a:spcPct val="90000"/>
              </a:lnSpc>
              <a:spcBef>
                <a:spcPts val="864"/>
              </a:spcBef>
              <a:buFont typeface="Arial" pitchFamily="34" charset="0"/>
              <a:buChar char="•"/>
            </a:pPr>
            <a:r>
              <a:rPr lang="es-ES" sz="4000" b="1" dirty="0">
                <a:solidFill>
                  <a:srgbClr val="0070C0"/>
                </a:solidFill>
              </a:rPr>
              <a:t>Auténtico es lo contrario de imaginario, de falso, y de imitación. </a:t>
            </a:r>
          </a:p>
          <a:p>
            <a:pPr marL="914400" indent="-914400" algn="l">
              <a:lnSpc>
                <a:spcPct val="90000"/>
              </a:lnSpc>
              <a:spcBef>
                <a:spcPts val="864"/>
              </a:spcBef>
            </a:pPr>
            <a:endParaRPr lang="es-ES" sz="4000" b="1" dirty="0">
              <a:solidFill>
                <a:srgbClr val="0070C0"/>
              </a:solidFill>
            </a:endParaRPr>
          </a:p>
          <a:p>
            <a:pPr marL="914400" indent="-914400" algn="l">
              <a:lnSpc>
                <a:spcPct val="90000"/>
              </a:lnSpc>
              <a:spcBef>
                <a:spcPts val="864"/>
              </a:spcBef>
              <a:buFont typeface="Arial" pitchFamily="34" charset="0"/>
              <a:buChar char="•"/>
            </a:pPr>
            <a:r>
              <a:rPr lang="es-ES" sz="4000" b="1" dirty="0">
                <a:solidFill>
                  <a:srgbClr val="0070C0"/>
                </a:solidFill>
              </a:rPr>
              <a:t>Auténtico es: Lo real, legítimo, verdadero, genuino, certificado, etc.</a:t>
            </a:r>
          </a:p>
          <a:p>
            <a:pPr algn="l"/>
            <a:endParaRPr lang="es-ES" sz="4800" b="1" dirty="0">
              <a:solidFill>
                <a:srgbClr val="0070C0"/>
              </a:solidFill>
            </a:endParaRPr>
          </a:p>
          <a:p>
            <a:pPr algn="l"/>
            <a:endParaRPr lang="es-ES" sz="5400" b="1" dirty="0">
              <a:solidFill>
                <a:srgbClr val="0070C0"/>
              </a:solidFill>
            </a:endParaRPr>
          </a:p>
          <a:p>
            <a:pPr algn="l"/>
            <a:endParaRPr lang="en-US" sz="5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57200"/>
            <a:ext cx="8382000" cy="5867400"/>
          </a:xfrm>
        </p:spPr>
        <p:txBody>
          <a:bodyPr>
            <a:normAutofit/>
          </a:bodyPr>
          <a:lstStyle/>
          <a:p>
            <a:pPr algn="l"/>
            <a:r>
              <a:rPr lang="es-ES" sz="5400" b="1" dirty="0">
                <a:solidFill>
                  <a:srgbClr val="C00000"/>
                </a:solidFill>
              </a:rPr>
              <a:t>3. Sea benigno.   </a:t>
            </a:r>
            <a:r>
              <a:rPr lang="es-ES" sz="3600" b="1" dirty="0">
                <a:solidFill>
                  <a:schemeClr val="tx1"/>
                </a:solidFill>
              </a:rPr>
              <a:t>1 </a:t>
            </a:r>
            <a:r>
              <a:rPr lang="es-ES" sz="3600" b="1" dirty="0" err="1">
                <a:solidFill>
                  <a:schemeClr val="tx1"/>
                </a:solidFill>
              </a:rPr>
              <a:t>Tes.</a:t>
            </a:r>
            <a:r>
              <a:rPr lang="es-ES" sz="3600" b="1" dirty="0">
                <a:solidFill>
                  <a:schemeClr val="tx1"/>
                </a:solidFill>
              </a:rPr>
              <a:t> 2:7-11</a:t>
            </a:r>
          </a:p>
          <a:p>
            <a:pPr marL="914400" indent="-914400" algn="l">
              <a:lnSpc>
                <a:spcPct val="90000"/>
              </a:lnSpc>
              <a:spcBef>
                <a:spcPts val="864"/>
              </a:spcBef>
              <a:buFont typeface="Arial" pitchFamily="34" charset="0"/>
              <a:buChar char="•"/>
            </a:pPr>
            <a:r>
              <a:rPr lang="es-ES" sz="4000" b="1" dirty="0">
                <a:solidFill>
                  <a:srgbClr val="0070C0"/>
                </a:solidFill>
              </a:rPr>
              <a:t>El cuidaba a otros como </a:t>
            </a:r>
            <a:r>
              <a:rPr lang="es-ES" sz="4000" b="1" i="1" dirty="0">
                <a:solidFill>
                  <a:srgbClr val="0070C0"/>
                </a:solidFill>
              </a:rPr>
              <a:t>“nodriza”</a:t>
            </a:r>
            <a:r>
              <a:rPr lang="es-ES" sz="4000" b="1" dirty="0">
                <a:solidFill>
                  <a:srgbClr val="0070C0"/>
                </a:solidFill>
              </a:rPr>
              <a:t>  </a:t>
            </a:r>
            <a:r>
              <a:rPr lang="es-ES" sz="4000" b="1" dirty="0">
                <a:solidFill>
                  <a:schemeClr val="tx1"/>
                </a:solidFill>
              </a:rPr>
              <a:t>v. 7 </a:t>
            </a:r>
          </a:p>
          <a:p>
            <a:pPr marL="914400" indent="-914400" algn="l">
              <a:lnSpc>
                <a:spcPct val="90000"/>
              </a:lnSpc>
              <a:spcBef>
                <a:spcPts val="864"/>
              </a:spcBef>
            </a:pPr>
            <a:endParaRPr lang="es-ES" sz="4000" b="1" dirty="0">
              <a:solidFill>
                <a:srgbClr val="0070C0"/>
              </a:solidFill>
            </a:endParaRPr>
          </a:p>
          <a:p>
            <a:pPr marL="914400" indent="-914400" algn="l">
              <a:lnSpc>
                <a:spcPct val="90000"/>
              </a:lnSpc>
              <a:spcBef>
                <a:spcPts val="864"/>
              </a:spcBef>
              <a:buFont typeface="Arial" pitchFamily="34" charset="0"/>
              <a:buChar char="•"/>
            </a:pPr>
            <a:r>
              <a:rPr lang="es-ES" sz="4000" b="1" dirty="0">
                <a:solidFill>
                  <a:srgbClr val="0070C0"/>
                </a:solidFill>
              </a:rPr>
              <a:t>Los quería mucho. </a:t>
            </a:r>
            <a:r>
              <a:rPr lang="es-ES" sz="4000" b="1" dirty="0">
                <a:solidFill>
                  <a:schemeClr val="tx1"/>
                </a:solidFill>
              </a:rPr>
              <a:t>v. 8 </a:t>
            </a:r>
          </a:p>
          <a:p>
            <a:pPr marL="914400" indent="-914400" algn="l">
              <a:lnSpc>
                <a:spcPct val="90000"/>
              </a:lnSpc>
              <a:spcBef>
                <a:spcPts val="864"/>
              </a:spcBef>
            </a:pPr>
            <a:endParaRPr lang="es-ES" sz="4000" b="1" dirty="0">
              <a:solidFill>
                <a:srgbClr val="0070C0"/>
              </a:solidFill>
            </a:endParaRPr>
          </a:p>
          <a:p>
            <a:pPr marL="914400" indent="-914400" algn="l">
              <a:lnSpc>
                <a:spcPct val="90000"/>
              </a:lnSpc>
              <a:spcBef>
                <a:spcPts val="864"/>
              </a:spcBef>
              <a:buFont typeface="Arial" pitchFamily="34" charset="0"/>
              <a:buChar char="•"/>
            </a:pPr>
            <a:r>
              <a:rPr lang="es-ES" sz="4000" b="1" dirty="0">
                <a:solidFill>
                  <a:srgbClr val="0070C0"/>
                </a:solidFill>
              </a:rPr>
              <a:t>Trataba con ellos como si fuese un </a:t>
            </a:r>
            <a:r>
              <a:rPr lang="es-ES" sz="4000" b="1" i="1" dirty="0">
                <a:solidFill>
                  <a:srgbClr val="0070C0"/>
                </a:solidFill>
              </a:rPr>
              <a:t>“padre”</a:t>
            </a:r>
            <a:r>
              <a:rPr lang="es-ES" sz="4000" b="1" dirty="0">
                <a:solidFill>
                  <a:srgbClr val="0070C0"/>
                </a:solidFill>
              </a:rPr>
              <a:t>  </a:t>
            </a:r>
            <a:r>
              <a:rPr lang="es-ES" sz="4000" b="1" dirty="0">
                <a:solidFill>
                  <a:schemeClr val="tx1"/>
                </a:solidFill>
              </a:rPr>
              <a:t>v. 11</a:t>
            </a:r>
            <a:endParaRPr lang="en-US" sz="4000" b="1" dirty="0">
              <a:solidFill>
                <a:schemeClr val="tx1"/>
              </a:solidFill>
            </a:endParaRPr>
          </a:p>
          <a:p>
            <a:pPr algn="l"/>
            <a:endParaRPr lang="es-ES" sz="3600" b="1" dirty="0">
              <a:solidFill>
                <a:schemeClr val="tx1"/>
              </a:solidFill>
            </a:endParaRPr>
          </a:p>
          <a:p>
            <a:pPr algn="l"/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457200"/>
            <a:ext cx="8610600" cy="5867400"/>
          </a:xfrm>
        </p:spPr>
        <p:txBody>
          <a:bodyPr/>
          <a:lstStyle/>
          <a:p>
            <a:pPr algn="l"/>
            <a:r>
              <a:rPr lang="es-ES" sz="5400" b="1" dirty="0">
                <a:solidFill>
                  <a:srgbClr val="C00000"/>
                </a:solidFill>
              </a:rPr>
              <a:t>4. Sea pertinente.</a:t>
            </a:r>
            <a:r>
              <a:rPr lang="es-ES" sz="5400" b="1" dirty="0"/>
              <a:t> </a:t>
            </a:r>
            <a:r>
              <a:rPr lang="es-ES" sz="3600" b="1" dirty="0">
                <a:solidFill>
                  <a:schemeClr val="tx1"/>
                </a:solidFill>
              </a:rPr>
              <a:t>1 </a:t>
            </a:r>
            <a:r>
              <a:rPr lang="es-ES" sz="3600" b="1" dirty="0" err="1">
                <a:solidFill>
                  <a:schemeClr val="tx1"/>
                </a:solidFill>
              </a:rPr>
              <a:t>Tes</a:t>
            </a:r>
            <a:r>
              <a:rPr lang="es-ES" sz="3600" b="1" dirty="0">
                <a:solidFill>
                  <a:schemeClr val="tx1"/>
                </a:solidFill>
              </a:rPr>
              <a:t> 2:13</a:t>
            </a:r>
          </a:p>
          <a:p>
            <a:pPr algn="l"/>
            <a:endParaRPr lang="es-ES" sz="4000" b="1" dirty="0">
              <a:solidFill>
                <a:srgbClr val="0070C0"/>
              </a:solidFill>
            </a:endParaRPr>
          </a:p>
          <a:p>
            <a:pPr marL="914400" indent="-914400" algn="l">
              <a:lnSpc>
                <a:spcPct val="90000"/>
              </a:lnSpc>
              <a:buFont typeface="Arial" pitchFamily="34" charset="0"/>
              <a:buChar char="•"/>
            </a:pPr>
            <a:r>
              <a:rPr lang="es-ES" sz="4000" b="1" dirty="0">
                <a:solidFill>
                  <a:srgbClr val="0070C0"/>
                </a:solidFill>
              </a:rPr>
              <a:t>Ser pertinente es oportuno, adecuado, apropiado, conveniente. </a:t>
            </a:r>
          </a:p>
          <a:p>
            <a:pPr marL="914400" indent="-914400" algn="l">
              <a:lnSpc>
                <a:spcPct val="90000"/>
              </a:lnSpc>
              <a:buFont typeface="Arial" pitchFamily="34" charset="0"/>
              <a:buChar char="•"/>
            </a:pPr>
            <a:endParaRPr lang="es-ES" sz="4000" b="1" dirty="0">
              <a:solidFill>
                <a:srgbClr val="0070C0"/>
              </a:solidFill>
            </a:endParaRPr>
          </a:p>
          <a:p>
            <a:pPr marL="914400" indent="-914400" algn="l">
              <a:lnSpc>
                <a:spcPct val="90000"/>
              </a:lnSpc>
              <a:buFont typeface="Arial" pitchFamily="34" charset="0"/>
              <a:buChar char="•"/>
            </a:pPr>
            <a:r>
              <a:rPr lang="es-ES" sz="4000" b="1" dirty="0">
                <a:solidFill>
                  <a:srgbClr val="0070C0"/>
                </a:solidFill>
              </a:rPr>
              <a:t>Es la palabra “</a:t>
            </a:r>
            <a:r>
              <a:rPr lang="es-ES" sz="4000" b="1" i="1" dirty="0">
                <a:solidFill>
                  <a:srgbClr val="0070C0"/>
                </a:solidFill>
              </a:rPr>
              <a:t>que actúa en vosotros los creyentes”</a:t>
            </a:r>
            <a:r>
              <a:rPr lang="es-ES" sz="4000" b="1" dirty="0">
                <a:solidFill>
                  <a:srgbClr val="0070C0"/>
                </a:solidFill>
              </a:rPr>
              <a:t>  </a:t>
            </a:r>
            <a:r>
              <a:rPr lang="es-ES" sz="3600" b="1" dirty="0">
                <a:solidFill>
                  <a:schemeClr val="tx1"/>
                </a:solidFill>
              </a:rPr>
              <a:t>v. 13</a:t>
            </a:r>
            <a:endParaRPr lang="en-US" sz="3600" dirty="0">
              <a:solidFill>
                <a:schemeClr val="tx1"/>
              </a:solidFill>
            </a:endParaRPr>
          </a:p>
          <a:p>
            <a:pPr algn="l"/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511</Words>
  <Application>Microsoft Office PowerPoint</Application>
  <PresentationFormat>On-screen Show (4:3)</PresentationFormat>
  <Paragraphs>58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VALORES FUDAMENTALES DE NUESTRA IGLESIA ALIANZA CRISTIANA Y MISIONERA</dc:title>
  <dc:creator>Arturo</dc:creator>
  <cp:lastModifiedBy>Audiovisual</cp:lastModifiedBy>
  <cp:revision>51</cp:revision>
  <dcterms:created xsi:type="dcterms:W3CDTF">2011-04-07T22:04:11Z</dcterms:created>
  <dcterms:modified xsi:type="dcterms:W3CDTF">2018-08-19T17:28:04Z</dcterms:modified>
</cp:coreProperties>
</file>