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6ADF-B4D9-429A-A619-7ACEA7506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1E5433-3431-426F-92F2-F6A074578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CBBA0-10D4-451C-A863-54033178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2CFD6-A7B8-4BAB-995D-3DDC8155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FC1BF-E75B-43F9-B869-2864D9A2D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3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2572-7A03-4AC1-93F0-68BEB50D2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581CE-E7B4-48FC-89CE-E7CCE91DA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6C323-FACE-4802-8FFD-473F18617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73B4D-C6C2-46EA-83CF-02963ACF1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58CB5-6F5C-4F94-87A2-300E2E61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3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F5036-800A-46BC-A697-AC547B1F5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5A804-9EBA-4A5E-8AE9-BEA620744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65134-5057-4CAA-A8E3-C6E59EB3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440C5-9850-4386-9A1F-01D5F9AB6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81A91-B006-4F84-87B4-CC5CE3469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0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99176-76EF-415A-A616-3C080DBB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36691-B385-42F4-9B79-E5A6A018F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A4592-A0AE-4883-9BC2-155657FC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68B2A-4BD2-4291-989F-7515E7D2D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B4192-A428-439E-8824-3BF849095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2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9E464-8C05-41A9-95CF-642CB6B71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C48B3-F303-4282-840B-ADA89C69D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68C01-94AE-4E5D-8781-BF9131E1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2E41A-F93B-42C3-83B9-D3AD2EE1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6333C-017D-4371-82E3-466D9A18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DE10E-C19B-46D5-A549-215FE72EF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62927-466A-428A-9D93-C63C98E91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77E3A-C827-4DE8-BA1A-4364CAA46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CBD10-90D7-4AA6-9BD4-A19FA106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D9671-84E0-48CF-9B60-4D10A2880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A6FF2-B8F7-4819-A765-E82D8460D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1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91038-4F8A-49AA-82E3-3C4850282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164C8-4539-4A50-B97F-F45626984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006C9-4808-4BA1-8F35-D02464435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ECA1B5-5F86-4088-8041-07C4B8C8F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94E35-41E2-456E-8900-CCE6A5ECD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517E1E-F3ED-44B3-A685-32C3DA2E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74E88C-C0A8-497F-9308-77D378B0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1CA29E-28A7-4371-95B5-5B0021613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8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1B461-9862-4B6C-92F2-51609CE08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F3082-CB44-484A-9478-227E1D3D5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E2724-A3A9-4D66-A68A-1EC619D57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0E35F-F7FA-4333-83A6-0C7E36AC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F3DF1-F2BA-4FB2-AFAF-DEE876ADF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EA0C0-0D2B-4232-B940-A1313F01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5D4B1-3154-405C-BB52-F3243A43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2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5EFC2-A347-4390-BD72-26ABFC5FC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F53AE-8B4D-4A75-93D5-8704A51FC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A61A6-A5A9-4A07-AFF6-6EB05ABB2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A4231-5084-4159-9173-6B55E8B1B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A268A-8F68-42B1-A7E3-3E4C5EC1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4E240-0A3C-4A2B-A173-E8C8E0AD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1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A5963-BF57-47E0-8BF9-0D88D9297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B6ED41-7EAB-4FD0-B96E-F8D3A46CD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A8D1A-FCF2-4FCB-8957-0BD782C9B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4F9F7-76E4-47C7-8F94-9B3F70C8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22883-1DA5-44A4-B84E-AD823FC4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AC5F9F-0F15-43BD-AA43-F3B27F485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5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ADE21F-8CC8-412F-AD52-707232BE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8AA85-1C7D-4F72-A442-F283B5DEE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0171E-93B1-4F0B-9626-DB2980353E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88724-8A0B-4736-B3F7-CD6B55B30351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627A0-6B38-4856-A8F9-4D6717CB5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7122-49AF-4D73-9EF3-225087687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5D2A2-C6F7-46F4-8230-1DE2A4800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7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EDCA5-A78E-45BF-A98F-84CBA076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D1FE8-43D4-46BD-A61B-42FEE80F5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endParaRPr lang="es-US" sz="8800" b="1" dirty="0"/>
          </a:p>
          <a:p>
            <a:pPr marL="0" indent="0" algn="ctr">
              <a:buNone/>
            </a:pPr>
            <a:r>
              <a:rPr lang="es-US" sz="8800" b="1" dirty="0"/>
              <a:t>EL DESÁNIMO</a:t>
            </a:r>
            <a:endParaRPr lang="en-US" sz="8800" dirty="0"/>
          </a:p>
          <a:p>
            <a:pPr marL="0" indent="0" algn="ctr">
              <a:buNone/>
            </a:pPr>
            <a:r>
              <a:rPr lang="es-US" sz="4800" b="1" dirty="0"/>
              <a:t>Nehemías 4:1-14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13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3CF57-6708-4897-B889-AD6692358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8EE74-F0E8-4AFF-81C5-E2EE2AA5A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190500"/>
            <a:ext cx="11696700" cy="6515099"/>
          </a:xfrm>
        </p:spPr>
        <p:txBody>
          <a:bodyPr>
            <a:normAutofit/>
          </a:bodyPr>
          <a:lstStyle/>
          <a:p>
            <a:pPr marL="514350" lvl="0" indent="-514350">
              <a:buAutoNum type="arabicPeriod" startAt="4"/>
            </a:pPr>
            <a:r>
              <a:rPr lang="es-US" sz="3000" b="1" dirty="0">
                <a:solidFill>
                  <a:srgbClr val="0070C0"/>
                </a:solidFill>
              </a:rPr>
              <a:t>Determinar un punto de reunión.  v. 19-20 </a:t>
            </a:r>
          </a:p>
          <a:p>
            <a:pPr marL="514350" lvl="0" indent="-514350">
              <a:buAutoNum type="arabicPeriod" startAt="4"/>
            </a:pPr>
            <a:endParaRPr lang="es-US" sz="3000" b="1" i="1" dirty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r>
              <a:rPr lang="es-ES" sz="3000" b="1" i="1" dirty="0"/>
              <a:t>“Y dije a los nobles, y a los oficiales y al resto del pueblo: La obra es grande y extensa, y nosotros estamos apartados en el muro, lejos unos de otros. En el lugar donde oyereis el sonido de la trompeta, reuníos allí con nosotros; nuestro Dios peleará por nosotros”. </a:t>
            </a:r>
          </a:p>
          <a:p>
            <a:pPr marL="0" lvl="0" indent="0">
              <a:buNone/>
            </a:pPr>
            <a:endParaRPr lang="es-ES" sz="3000" b="1" i="1" dirty="0">
              <a:solidFill>
                <a:srgbClr val="0070C0"/>
              </a:solidFill>
            </a:endParaRPr>
          </a:p>
          <a:p>
            <a:pPr marL="514350" lvl="0" indent="-514350">
              <a:buAutoNum type="arabicPeriod" startAt="5"/>
            </a:pPr>
            <a:r>
              <a:rPr lang="es-US" sz="3000" b="1" dirty="0">
                <a:solidFill>
                  <a:srgbClr val="0070C0"/>
                </a:solidFill>
              </a:rPr>
              <a:t>Desarrolle un servicio a otros. v. 21-22 </a:t>
            </a:r>
          </a:p>
          <a:p>
            <a:pPr marL="514350" lvl="0" indent="-514350">
              <a:buAutoNum type="arabicPeriod" startAt="5"/>
            </a:pPr>
            <a:endParaRPr lang="es-US" sz="3000" b="1" i="1" dirty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r>
              <a:rPr lang="es-ES" sz="3000" b="1" i="1" dirty="0"/>
              <a:t>“Nosotros, pues, trabajábamos en la obra; y la mitad de ellos tenían lanzas desde la subida del alba hasta que salían las estrellas. También dije entonces al pueblo: Cada uno con su criado permanezca dentro de Jerusalén, y de noche sirvan de centinela y de día en la obra”. 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0849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C5DE2-7EB3-4834-892B-8B896112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809E4-66A6-400D-A1F0-DB4928F08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CONCLUSIÓN: </a:t>
            </a:r>
          </a:p>
          <a:p>
            <a:pPr marL="0" indent="0">
              <a:buNone/>
            </a:pPr>
            <a:endParaRPr lang="es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3200" b="1" dirty="0"/>
              <a:t>¿Qué hacer frente al desánimo?</a:t>
            </a:r>
          </a:p>
          <a:p>
            <a:pPr marL="0" indent="0">
              <a:buNone/>
            </a:pPr>
            <a:endParaRPr lang="es-US" sz="3200" b="1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Unirnos en familias, en comunidades. Hagamos fuerza común.</a:t>
            </a:r>
            <a:endParaRPr lang="en-US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3200" b="1" dirty="0"/>
              <a:t>Dirigir a atención al Señor</a:t>
            </a:r>
            <a:endParaRPr lang="en-US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3200" b="1" dirty="0"/>
              <a:t>Equilibrio de Fe y Acción</a:t>
            </a:r>
            <a:endParaRPr lang="en-US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3200" b="1" dirty="0"/>
              <a:t>Buscar donde reunirnos. Decidir dentro de la iglesia.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Sirva a los demás.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6964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EE4E-9C03-4BC0-ADF6-F90496DF4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E0D65-D5F4-490C-AE9C-1499107BE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¿Qué es el desánimo?  </a:t>
            </a:r>
            <a:r>
              <a:rPr lang="es-US" sz="3200" b="1" dirty="0"/>
              <a:t>Quitar o perder la ilusión, esperanza o ganas de hacer algo. Es el desaliento o la falta de ánimo. </a:t>
            </a:r>
          </a:p>
          <a:p>
            <a:pPr marL="0" indent="0">
              <a:buNone/>
            </a:pPr>
            <a:endParaRPr lang="es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CÓMO SE ORIGINA EL DESÁNIMO? </a:t>
            </a:r>
          </a:p>
          <a:p>
            <a:pPr marL="0" indent="0">
              <a:buNone/>
            </a:pPr>
            <a:endParaRPr lang="es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3200" b="1" dirty="0"/>
              <a:t>1. Las palabras sarcásticas de los críticos. </a:t>
            </a:r>
            <a:r>
              <a:rPr lang="es-US" sz="3200" b="1" dirty="0" err="1"/>
              <a:t>Neh</a:t>
            </a:r>
            <a:r>
              <a:rPr lang="es-US" sz="3200" b="1" dirty="0"/>
              <a:t>. 4:1</a:t>
            </a:r>
          </a:p>
          <a:p>
            <a:pPr marL="514350" lvl="0" indent="-514350">
              <a:buAutoNum type="arabicPeriod"/>
            </a:pPr>
            <a:endParaRPr lang="es-US" sz="3200" b="1" dirty="0"/>
          </a:p>
          <a:p>
            <a:pPr marL="0" indent="0" algn="ctr">
              <a:buNone/>
            </a:pPr>
            <a:r>
              <a:rPr lang="es-ES" sz="3200" b="1" i="1" dirty="0"/>
              <a:t>“Cuando </a:t>
            </a:r>
            <a:r>
              <a:rPr lang="es-ES" sz="3200" b="1" i="1" dirty="0" err="1"/>
              <a:t>Sanbalat</a:t>
            </a:r>
            <a:r>
              <a:rPr lang="es-ES" sz="3200" b="1" i="1" dirty="0"/>
              <a:t> se enteró de que estábamos reconstruyendo la muralla se </a:t>
            </a:r>
            <a:r>
              <a:rPr lang="es-ES" sz="3200" b="1" i="1" dirty="0">
                <a:solidFill>
                  <a:srgbClr val="0070C0"/>
                </a:solidFill>
              </a:rPr>
              <a:t>enojó muchísimo</a:t>
            </a:r>
            <a:r>
              <a:rPr lang="es-ES" sz="3200" b="1" i="1" dirty="0"/>
              <a:t>. Se puso </a:t>
            </a:r>
            <a:r>
              <a:rPr lang="es-ES" sz="3200" b="1" i="1" dirty="0">
                <a:solidFill>
                  <a:srgbClr val="0070C0"/>
                </a:solidFill>
              </a:rPr>
              <a:t>furioso y se burló </a:t>
            </a:r>
            <a:r>
              <a:rPr lang="es-ES" sz="3200" b="1" i="1" dirty="0"/>
              <a:t>de los judíos”. </a:t>
            </a:r>
          </a:p>
          <a:p>
            <a:pPr marL="514350" lvl="0" indent="-514350">
              <a:buAutoNum type="arabicPeriod"/>
            </a:pP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9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BD73C-FBAF-4260-AEBE-052576A4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86D9F-5ECC-4404-B6DE-BEC046060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endParaRPr lang="es-ES" i="1" dirty="0"/>
          </a:p>
          <a:p>
            <a:pPr marL="0" indent="0" algn="ctr">
              <a:buNone/>
            </a:pPr>
            <a:r>
              <a:rPr lang="es-ES" sz="3600" b="1" i="1" dirty="0"/>
              <a:t>“Y habló delante de sus hermanos y del ejército de Samaria, y dijo: ¿Qué hacen estos débiles judíos? ¿Se les permitirá volver a ofrecer sus sacrificios? ¿Acabarán en un día? ¿Resucitarán de los montones del polvo las piedras que fueron quemadas?</a:t>
            </a:r>
            <a:r>
              <a:rPr lang="es-US" sz="3600" b="1" i="1" dirty="0"/>
              <a:t>  </a:t>
            </a:r>
            <a:r>
              <a:rPr lang="es-ES" sz="3600" b="1" i="1" u="sng" dirty="0"/>
              <a:t>‎</a:t>
            </a:r>
            <a:r>
              <a:rPr lang="es-ES" sz="3600" b="1" i="1" dirty="0"/>
              <a:t>Y estaba junto a él Tobías amonita, el cual dijo: Lo que ellos edifican del muro de piedra, si subiere una zorra lo derribará”. </a:t>
            </a:r>
            <a:r>
              <a:rPr lang="es-ES" sz="3600" b="1" dirty="0"/>
              <a:t>(v. 3-4)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3734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F4EF1-04B4-4463-AC49-87B94E157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DA53E-18CB-48D9-839C-3FDE43914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US" sz="3200" b="1" dirty="0">
                <a:solidFill>
                  <a:srgbClr val="0070C0"/>
                </a:solidFill>
              </a:rPr>
              <a:t>¿Cuál fue la reacción de Nehemías? </a:t>
            </a:r>
          </a:p>
          <a:p>
            <a:pPr marL="0" lvl="0" indent="0">
              <a:buNone/>
            </a:pPr>
            <a:endParaRPr lang="es-US" sz="3200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s-US" sz="3200" b="1" dirty="0">
                <a:solidFill>
                  <a:srgbClr val="0070C0"/>
                </a:solidFill>
              </a:rPr>
              <a:t>Primero: Habló con Dios. </a:t>
            </a:r>
          </a:p>
          <a:p>
            <a:pPr marL="0" lvl="0" indent="0">
              <a:buNone/>
            </a:pPr>
            <a:endParaRPr lang="es-US" sz="3200" b="1" i="1" dirty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r>
              <a:rPr lang="es-ES" sz="3200" b="1" i="1" dirty="0"/>
              <a:t>“Entonces oré: Escúchanos, Dios nuestro, porque se burlan de nosotros. ¡Que sus burlas recaigan sobre sus propias cabezas, y que ellos mismos sean llevados cautivos a una tierra extraña!</a:t>
            </a:r>
            <a:r>
              <a:rPr lang="es-US" sz="3200" b="1" i="1" dirty="0"/>
              <a:t>  </a:t>
            </a:r>
            <a:r>
              <a:rPr lang="es-ES" sz="3200" b="1" i="1" dirty="0"/>
              <a:t>No pases por alto su culpa. No borres sus pecados, porque han provocado tu enojo delante de los que construyen la muralla”</a:t>
            </a:r>
            <a:r>
              <a:rPr lang="es-ES" sz="3200" b="1" dirty="0"/>
              <a:t>.</a:t>
            </a:r>
            <a:r>
              <a:rPr lang="es-US" sz="3200" b="1" dirty="0"/>
              <a:t>  (4-5)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2121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3B0D-BCB7-455B-8765-36293822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6AAC9-D102-446E-855A-9F8D905C9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" y="101600"/>
            <a:ext cx="11899900" cy="675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0070C0"/>
                </a:solidFill>
              </a:rPr>
              <a:t>Segundo: Permaneció en la tarea. </a:t>
            </a:r>
          </a:p>
          <a:p>
            <a:pPr marL="0" indent="0">
              <a:buNone/>
            </a:pPr>
            <a:endParaRPr lang="es-US" sz="32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ES" sz="3200" b="1" i="1" dirty="0"/>
              <a:t>“Edificamos, pues, el muro, y toda la muralla fue terminada hasta la mitad de su altura, porque el pueblo tuvo ánimo para trabajar”.  v.6 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Pero aconteció que oyendo </a:t>
            </a:r>
            <a:r>
              <a:rPr lang="es-ES" sz="3200" b="1" i="1" dirty="0" err="1"/>
              <a:t>Sanbalat</a:t>
            </a:r>
            <a:r>
              <a:rPr lang="es-ES" sz="3200" b="1" i="1" dirty="0"/>
              <a:t> y Tobías, y los árabes, los amonitas y los de </a:t>
            </a:r>
            <a:r>
              <a:rPr lang="es-ES" sz="3200" b="1" i="1" dirty="0" err="1"/>
              <a:t>Asdod</a:t>
            </a:r>
            <a:r>
              <a:rPr lang="es-ES" sz="3200" b="1" i="1" dirty="0"/>
              <a:t>, que los muros de Jerusalén eran reparados, porque ya los portillos comenzaban a ser cerrados, se encolerizaron mucho;</a:t>
            </a:r>
            <a:r>
              <a:rPr lang="es-US" sz="3200" b="1" i="1" dirty="0"/>
              <a:t> y</a:t>
            </a:r>
            <a:r>
              <a:rPr lang="es-ES" sz="3200" b="1" i="1" dirty="0"/>
              <a:t> conspiraron todos a una para venir a atacar a Jerusalén y hacerle daño.  (v. 7-8) </a:t>
            </a:r>
          </a:p>
          <a:p>
            <a:pPr marL="0" indent="0">
              <a:buNone/>
            </a:pPr>
            <a:r>
              <a:rPr lang="es-ES" sz="3200" b="1" i="1" dirty="0"/>
              <a:t>“Entonces oramos a nuestro Dios, y por causa de ellos pusimos guarda contra ellos de día y de noche”</a:t>
            </a:r>
            <a:r>
              <a:rPr lang="es-ES" sz="3200" b="1" dirty="0"/>
              <a:t>. (v.9)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7849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F278-9ED0-41E9-A450-FF9204EB1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1B66D-8C5B-48E9-BFDB-4C4D749C7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CONSECUENCIAS DEL DESÁNIMO </a:t>
            </a:r>
          </a:p>
          <a:p>
            <a:pPr marL="0" indent="0">
              <a:buNone/>
            </a:pPr>
            <a:endParaRPr lang="es-US" sz="32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200" b="1" i="1" dirty="0"/>
              <a:t>“Y dijo Judá: Las fuerzas de los acarreadores se han </a:t>
            </a:r>
            <a:r>
              <a:rPr lang="es-ES" sz="3200" b="1" i="1" dirty="0">
                <a:solidFill>
                  <a:srgbClr val="FF0000"/>
                </a:solidFill>
              </a:rPr>
              <a:t>debilitado</a:t>
            </a:r>
            <a:r>
              <a:rPr lang="es-ES" sz="3200" b="1" i="1" dirty="0"/>
              <a:t>, y el </a:t>
            </a:r>
            <a:r>
              <a:rPr lang="es-ES" sz="3200" b="1" i="1" dirty="0">
                <a:solidFill>
                  <a:srgbClr val="FF0000"/>
                </a:solidFill>
              </a:rPr>
              <a:t>escombro es mucho</a:t>
            </a:r>
            <a:r>
              <a:rPr lang="es-ES" sz="3200" b="1" i="1" dirty="0"/>
              <a:t>, y </a:t>
            </a:r>
            <a:r>
              <a:rPr lang="es-ES" sz="3200" b="1" i="1" dirty="0">
                <a:solidFill>
                  <a:srgbClr val="FF0000"/>
                </a:solidFill>
              </a:rPr>
              <a:t>no podemos edificar </a:t>
            </a:r>
            <a:r>
              <a:rPr lang="es-ES" sz="3200" b="1" i="1" dirty="0"/>
              <a:t>el muro. Y nuestros enemigos dijeron: No sepan, ni vean, hasta que entremos en medio de ellos y los matemos, y hagamos cesar la obra. Pero sucedió que cuando venían los judíos que habitaban entre ellos, nos decían hasta diez veces: De todos los lugares de donde volviereis, ellos caerán sobre vosotros”</a:t>
            </a:r>
            <a:r>
              <a:rPr lang="es-ES" sz="3200" b="1" dirty="0"/>
              <a:t>. </a:t>
            </a:r>
            <a:r>
              <a:rPr lang="es-ES" sz="3200" dirty="0"/>
              <a:t>(v. 10-12)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869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D9E63-E7DF-45D4-8D1A-BE0DEDF0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94295-0681-4AA5-9F10-ABC950E33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3200" b="1" dirty="0">
                <a:solidFill>
                  <a:srgbClr val="0070C0"/>
                </a:solidFill>
              </a:rPr>
              <a:t>Veamos las consecuencias: </a:t>
            </a:r>
          </a:p>
          <a:p>
            <a:pPr marL="0" indent="0">
              <a:buNone/>
            </a:pPr>
            <a:endParaRPr lang="es-US" sz="3200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Pérdida de fuerza</a:t>
            </a:r>
            <a:r>
              <a:rPr lang="es-US" sz="3200" dirty="0"/>
              <a:t>.  v. 10 </a:t>
            </a:r>
          </a:p>
          <a:p>
            <a:pPr marL="514350" indent="-514350">
              <a:buFont typeface="+mj-lt"/>
              <a:buAutoNum type="arabicPeriod"/>
            </a:pPr>
            <a:endParaRPr lang="es-US" sz="3200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Pérdida de visión</a:t>
            </a:r>
            <a:r>
              <a:rPr lang="es-US" sz="3200" dirty="0"/>
              <a:t>.  v 10 </a:t>
            </a:r>
          </a:p>
          <a:p>
            <a:pPr marL="514350" indent="-514350">
              <a:buFont typeface="+mj-lt"/>
              <a:buAutoNum type="arabicPeriod"/>
            </a:pPr>
            <a:endParaRPr lang="es-US" sz="3200" b="1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Pérdida de confianza</a:t>
            </a:r>
            <a:r>
              <a:rPr lang="es-US" sz="3200" dirty="0"/>
              <a:t>.  v. 10 </a:t>
            </a:r>
          </a:p>
          <a:p>
            <a:pPr marL="514350" indent="-514350">
              <a:buFont typeface="+mj-lt"/>
              <a:buAutoNum type="arabicPeriod"/>
            </a:pPr>
            <a:endParaRPr lang="es-US" sz="3200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Pérdida de seguridad</a:t>
            </a:r>
            <a:r>
              <a:rPr lang="es-US" sz="3200" dirty="0"/>
              <a:t>.  v. 11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8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C9CFC-32F8-4DF7-80B9-A3402E52E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FCA49-4C62-4959-BDAB-7C2CC5AB2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¿QUÉ HACER CON EL DESALIENTO?</a:t>
            </a:r>
          </a:p>
          <a:p>
            <a:pPr marL="0" indent="0">
              <a:buNone/>
            </a:pPr>
            <a:endParaRPr lang="es-US" sz="3200" b="1" dirty="0"/>
          </a:p>
          <a:p>
            <a:pPr marL="0" indent="0">
              <a:buNone/>
            </a:pPr>
            <a:r>
              <a:rPr lang="es-US" sz="3200" b="1" dirty="0">
                <a:solidFill>
                  <a:srgbClr val="0070C0"/>
                </a:solidFill>
              </a:rPr>
              <a:t>¿Cómo enfrentó al desánimo Nehemías? </a:t>
            </a:r>
          </a:p>
          <a:p>
            <a:pPr marL="0" indent="0">
              <a:buNone/>
            </a:pPr>
            <a:endParaRPr lang="es-US" sz="3200" b="1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es-US" sz="3200" b="1" dirty="0">
                <a:solidFill>
                  <a:srgbClr val="0070C0"/>
                </a:solidFill>
              </a:rPr>
              <a:t>Unificar esfuerzos hacia una meta. v. 13 </a:t>
            </a:r>
          </a:p>
          <a:p>
            <a:pPr marL="514350" indent="-514350">
              <a:buAutoNum type="arabicPeriod"/>
            </a:pPr>
            <a:endParaRPr lang="es-US" sz="32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ES" sz="3200" b="1" i="1" dirty="0"/>
              <a:t>“Entonces por las partes bajas del lugar, detrás del muro, y en los sitios abiertos, puse al pueblo por familias, con sus espadas, con sus lanzas y con sus arcos”.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6191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AD3EB-9F7D-4E12-BC13-8DEDB56E3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AAE0E-0B31-424F-9876-074638B8B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39700"/>
            <a:ext cx="11722100" cy="6502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US" sz="3000" b="1" dirty="0">
                <a:solidFill>
                  <a:srgbClr val="0070C0"/>
                </a:solidFill>
              </a:rPr>
              <a:t>2. Dirigir la atención al Señor. v. 14  </a:t>
            </a:r>
          </a:p>
          <a:p>
            <a:pPr marL="0" lvl="0" indent="0">
              <a:buNone/>
            </a:pPr>
            <a:endParaRPr lang="es-US" sz="3000" b="1" i="1" dirty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r>
              <a:rPr lang="es-ES" sz="3000" b="1" i="1" dirty="0"/>
              <a:t>“Después miré, y me levanté y dije a los nobles y a los oficiales, y al resto del pueblo: No temáis delante de ellos; </a:t>
            </a:r>
            <a:r>
              <a:rPr lang="es-ES" sz="3000" b="1" i="1" dirty="0">
                <a:solidFill>
                  <a:srgbClr val="FF0000"/>
                </a:solidFill>
              </a:rPr>
              <a:t>acordaos del Señor</a:t>
            </a:r>
            <a:r>
              <a:rPr lang="es-ES" sz="3000" b="1" i="1" dirty="0"/>
              <a:t>, grande y temible, y pelead por vuestros hermanos, por vuestros hijos y por vuestras hijas, por vuestras mujeres y por vuestras casas”. </a:t>
            </a:r>
          </a:p>
          <a:p>
            <a:pPr marL="0" indent="0">
              <a:buNone/>
            </a:pPr>
            <a:endParaRPr lang="es-ES" sz="3000" b="1" i="1" dirty="0"/>
          </a:p>
          <a:p>
            <a:pPr marL="0" indent="0">
              <a:buNone/>
            </a:pPr>
            <a:r>
              <a:rPr lang="es-US" sz="3000" b="1" dirty="0">
                <a:solidFill>
                  <a:srgbClr val="0070C0"/>
                </a:solidFill>
              </a:rPr>
              <a:t>3. Mantener equilibrio entre los pensamientos y las acciones. v. 16-17</a:t>
            </a:r>
            <a:r>
              <a:rPr lang="es-US" sz="3000" b="1" dirty="0"/>
              <a:t> </a:t>
            </a:r>
          </a:p>
          <a:p>
            <a:pPr marL="0" indent="0" algn="ctr">
              <a:buNone/>
            </a:pPr>
            <a:r>
              <a:rPr lang="es-ES" sz="3000" b="1" i="1" dirty="0"/>
              <a:t>“Desde aquel día la mitad de mis siervos trabajaba en la obra, y la otra mitad tenía lanzas, escudos, arcos y corazas; y detrás de ellos estaban los jefes de toda la casa de Judá.</a:t>
            </a:r>
            <a:r>
              <a:rPr lang="es-US" sz="3000" b="1" i="1" dirty="0"/>
              <a:t>  </a:t>
            </a:r>
            <a:r>
              <a:rPr lang="es-ES" sz="3000" b="1" i="1" dirty="0"/>
              <a:t>Los que edificaban en el muro, los que acarreaban, y los que cargaban, con una mano trabajaban en la obra, y en la otra tenían la espada”.</a:t>
            </a:r>
            <a:r>
              <a:rPr lang="es-ES" sz="3000" b="1" dirty="0"/>
              <a:t> 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01416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887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Arturo Polo</cp:lastModifiedBy>
  <cp:revision>8</cp:revision>
  <dcterms:created xsi:type="dcterms:W3CDTF">2018-09-02T04:46:20Z</dcterms:created>
  <dcterms:modified xsi:type="dcterms:W3CDTF">2018-09-02T05:20:51Z</dcterms:modified>
</cp:coreProperties>
</file>