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8" r:id="rId3"/>
    <p:sldId id="267" r:id="rId4"/>
    <p:sldId id="266" r:id="rId5"/>
    <p:sldId id="265" r:id="rId6"/>
    <p:sldId id="264" r:id="rId7"/>
    <p:sldId id="263" r:id="rId8"/>
    <p:sldId id="262" r:id="rId9"/>
    <p:sldId id="261" r:id="rId10"/>
    <p:sldId id="260" r:id="rId11"/>
    <p:sldId id="259" r:id="rId12"/>
    <p:sldId id="25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4AC1A-2DC4-4F21-86A5-A4E151D974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D07C7F-AE1F-4D44-BC01-C15F85F22C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FBBC99-BBC5-4D3D-B20E-C79AB5F25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7BBD-8024-4190-AB4E-3B6F7B6343B8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5757D-CD34-45A9-B25E-94774108E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709256-D4F6-45C8-90F0-47882C9C1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16ECC-3B06-4F72-ADDC-008CE175F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983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493FD-6BEF-47E1-9D0D-2698F39EC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C08469-4840-4808-8ECF-206E493BDE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9DA21A-9FA0-4C82-8039-B1072667A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7BBD-8024-4190-AB4E-3B6F7B6343B8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DAF8B2-D5A8-4C8D-82EC-E2F63E036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5E3AD2-7B18-425D-8411-93057936F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16ECC-3B06-4F72-ADDC-008CE175F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4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B6E9E7-2F50-440D-B1D4-242FC00BFE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B9D76F-50AA-4F21-AA2A-BC613B6090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459217-CFF5-4DA8-981F-47AB25391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7BBD-8024-4190-AB4E-3B6F7B6343B8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9E72A-D8BB-4E22-974A-74709E6E3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EBBD9-5035-45CD-9507-5C772156B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16ECC-3B06-4F72-ADDC-008CE175F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959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A5F12-A3A0-462C-9353-2B1B144E1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43813-6FCC-49E4-B242-9EC8EB5A9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82C1B7-6123-4388-9562-069614410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7BBD-8024-4190-AB4E-3B6F7B6343B8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DD9448-5F3A-46C7-8A5B-8BE6236D1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C1A018-FBC1-47D2-A669-2B1B4363D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16ECC-3B06-4F72-ADDC-008CE175F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87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27491-0F9E-4C27-83BD-474A54C97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C64925-CB7D-4E7C-B690-BADB25D16A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B1861-B6D7-4443-A2A5-43393C180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7BBD-8024-4190-AB4E-3B6F7B6343B8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101A5-4E89-4909-8023-2607CA5C5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15DBE-E978-49DC-A131-1FEDBFC35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16ECC-3B06-4F72-ADDC-008CE175F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6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DA72E-F965-4E5D-9B75-AB1F1304E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BE6E7-2F36-43D4-85A7-7146058632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C95830-F426-4BCB-A32A-59E470C8E6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59DD8-D734-4F2F-BE84-3C1150DE1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7BBD-8024-4190-AB4E-3B6F7B6343B8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C93FCB-4169-4352-8112-0653729D3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2BC879-2556-4376-B9E1-3019DCD7C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16ECC-3B06-4F72-ADDC-008CE175F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81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4B457-3E42-4C4E-8EB2-740A4940B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F90F5C-0A70-4D67-B344-B2C825BDD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178A3A-7A77-4CC5-9953-0EC3E56583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2AE2DA-557E-42D3-A783-49246C66FB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B845F5-C2DD-4D1D-8DBF-944EF9EDB6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1F819C-3B0F-418B-9F06-141081454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7BBD-8024-4190-AB4E-3B6F7B6343B8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B5392C-7D30-4EA5-B39B-E2DDEFC98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4C7223-D710-485C-BEB0-AD97FDAB1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16ECC-3B06-4F72-ADDC-008CE175F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545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50066-2A65-4F93-8075-5E7226091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7CE01C-025E-4F4D-B365-077C141D2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7BBD-8024-4190-AB4E-3B6F7B6343B8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CFC807-AAE1-4C0E-A0F2-68FB8B150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E15391-BBCD-41FC-8E2F-B680D1A24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16ECC-3B06-4F72-ADDC-008CE175F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99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2B1FE6-EFAC-448F-A831-8A9A96B60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7BBD-8024-4190-AB4E-3B6F7B6343B8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807651-F4ED-4BE1-8A61-C4D4DC1A9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581AB-0D58-4A1F-8D21-A91647B29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16ECC-3B06-4F72-ADDC-008CE175F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383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95087-860D-49F0-A70D-48E8FC40F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7DCE0-4D21-48DF-AF06-008730F19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FE71AA-1EA5-49D2-8D7A-91EDF0A03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92F7DB-ABA6-4DDA-9ED9-7FCE89FA1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7BBD-8024-4190-AB4E-3B6F7B6343B8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F99D01-0B91-496F-8C0B-F49ECAC5C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822FA7-9AD6-411A-A715-1315AA6E8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16ECC-3B06-4F72-ADDC-008CE175F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315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F2832-A781-4028-818F-97015BF37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E6B347-98A7-47E1-A1E2-C541571371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B736DE-146E-4DB7-B412-2351D377AB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982C07-E886-41F2-BE2F-7AA840406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7BBD-8024-4190-AB4E-3B6F7B6343B8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ECC9AE-2634-4A39-826A-4DF9A98D4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13F762-EE2B-48C9-9837-678574996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16ECC-3B06-4F72-ADDC-008CE175F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50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B99BF6-E65B-4ED0-9259-F464BA747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A8525-D04F-47CA-98AC-41366F771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4FB9B4-C893-4202-8BFF-AA782E7E75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57BBD-8024-4190-AB4E-3B6F7B6343B8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5EDE75-5B0C-4798-8735-CCC5210047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C4F44-0EE4-48A5-B160-57CBBAC7F4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16ECC-3B06-4F72-ADDC-008CE175F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19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EB6BC-CF24-4AE4-B370-E4ACBDCD8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0997B-A719-4CF0-8E0C-68EE077B4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0" y="365125"/>
            <a:ext cx="10617200" cy="58118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US" sz="6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s-US" sz="6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s-US" sz="6000" b="1" dirty="0">
                <a:solidFill>
                  <a:srgbClr val="FF0000"/>
                </a:solidFill>
              </a:rPr>
              <a:t>EL SENTIMIENTO DE CULPA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003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25F85-7B66-4D30-B35C-4BCB56986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7C225-7E93-4FE9-AC12-4824B0D52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300" y="365125"/>
            <a:ext cx="10604500" cy="5811838"/>
          </a:xfrm>
        </p:spPr>
        <p:txBody>
          <a:bodyPr/>
          <a:lstStyle/>
          <a:p>
            <a:pPr marL="0" indent="0">
              <a:buNone/>
            </a:pPr>
            <a:endParaRPr lang="es-ES" sz="4000" b="1" i="1" dirty="0"/>
          </a:p>
          <a:p>
            <a:pPr marL="0" indent="0" algn="ctr">
              <a:buNone/>
            </a:pPr>
            <a:r>
              <a:rPr lang="es-ES" sz="4000" b="1" i="1" dirty="0"/>
              <a:t>“No se desgarren la ropa en su dolor sino desgarren sus corazones. Regresen al SEÑOR su Dios, porque él es misericordioso y compasivo, lento para enojarse y lleno de amor inagotable. Está deseoso de desistir y no de castigar”. </a:t>
            </a:r>
            <a:r>
              <a:rPr lang="es-ES" dirty="0"/>
              <a:t>Joel 2:13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191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A5A16-0940-443E-A8D7-308DC6CEA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52FB7-C933-4DB6-A0F4-B0DFCC191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s-US" sz="3600" b="1" dirty="0">
                <a:solidFill>
                  <a:srgbClr val="FF0000"/>
                </a:solidFill>
              </a:rPr>
              <a:t>¿QUÉ HACER CON LA CULPA? </a:t>
            </a:r>
          </a:p>
          <a:p>
            <a:pPr marL="0" indent="0">
              <a:buNone/>
            </a:pPr>
            <a:endParaRPr lang="es-US" sz="3600" b="1" dirty="0">
              <a:solidFill>
                <a:srgbClr val="FF0000"/>
              </a:solidFill>
            </a:endParaRPr>
          </a:p>
          <a:p>
            <a:pPr marL="742950" indent="-742950">
              <a:buAutoNum type="arabicPeriod"/>
            </a:pPr>
            <a:r>
              <a:rPr lang="es-US" sz="3600" b="1" dirty="0"/>
              <a:t>Entrégasela a Jesús </a:t>
            </a:r>
          </a:p>
          <a:p>
            <a:pPr marL="0" indent="0">
              <a:buNone/>
            </a:pPr>
            <a:endParaRPr lang="es-US" sz="3600" b="1" dirty="0"/>
          </a:p>
          <a:p>
            <a:pPr marL="742950" indent="-742950">
              <a:buAutoNum type="arabicPeriod"/>
            </a:pPr>
            <a:r>
              <a:rPr lang="es-ES_tradnl" sz="3600" b="1" dirty="0"/>
              <a:t>Reconoce tu culpa</a:t>
            </a:r>
          </a:p>
          <a:p>
            <a:pPr marL="0" indent="0">
              <a:buNone/>
            </a:pPr>
            <a:endParaRPr lang="es-ES_tradnl" sz="3600" b="1" dirty="0"/>
          </a:p>
          <a:p>
            <a:pPr marL="0" indent="0">
              <a:buNone/>
            </a:pPr>
            <a:r>
              <a:rPr lang="es-ES_tradnl" sz="3600" b="1" dirty="0"/>
              <a:t>3. Confesarla</a:t>
            </a:r>
            <a:r>
              <a:rPr lang="es-ES_tradnl" sz="3600" dirty="0"/>
              <a:t>. </a:t>
            </a:r>
            <a:endParaRPr lang="en-US" sz="3600" dirty="0"/>
          </a:p>
          <a:p>
            <a:pPr marL="0" indent="0">
              <a:buNone/>
            </a:pPr>
            <a:endParaRPr lang="es-US" sz="3600" b="1" dirty="0"/>
          </a:p>
          <a:p>
            <a:pPr marL="0" indent="0">
              <a:buNone/>
            </a:pPr>
            <a:r>
              <a:rPr lang="es-US" sz="3600" b="1" dirty="0"/>
              <a:t>4. Confía en el Señor</a:t>
            </a:r>
            <a:r>
              <a:rPr lang="es-US" sz="3600" dirty="0"/>
              <a:t>.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240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E250F-4754-4F40-96C7-79A60BAE1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DA3C7-4628-4A67-AE37-C492D57B8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4000" b="1" i="1" dirty="0"/>
              <a:t>“Y perdonaré sus maldades y nunca más me acordaré de sus pecados”. </a:t>
            </a:r>
            <a:r>
              <a:rPr lang="es-ES_tradnl" sz="3200" b="1" dirty="0" err="1"/>
              <a:t>Heb</a:t>
            </a:r>
            <a:r>
              <a:rPr lang="es-ES_tradnl" sz="3200" b="1" dirty="0"/>
              <a:t>. 8:12   </a:t>
            </a:r>
          </a:p>
          <a:p>
            <a:pPr marL="0" indent="0" algn="ctr">
              <a:buNone/>
            </a:pPr>
            <a:endParaRPr lang="es-ES_tradnl" sz="3200" b="1" i="1" dirty="0"/>
          </a:p>
          <a:p>
            <a:pPr marL="0" indent="0" algn="ctr">
              <a:buNone/>
            </a:pPr>
            <a:endParaRPr lang="es-ES_tradnl" sz="3200" b="1" i="1" dirty="0"/>
          </a:p>
          <a:p>
            <a:pPr marL="0" indent="0" algn="ctr">
              <a:buNone/>
            </a:pPr>
            <a:r>
              <a:rPr lang="es-ES" sz="4000" b="1" i="1" dirty="0"/>
              <a:t>“Mientras me negué a confesar mi pecado, mi cuerpo se consumió, y gemía todo el día”. </a:t>
            </a:r>
            <a:r>
              <a:rPr lang="es-US" sz="3200" b="1" dirty="0"/>
              <a:t>Sal 32:3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128686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66D50-4C24-43F8-9805-FB77A2C1E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29D61-E200-4BDD-8EDB-FFCEDF570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US" sz="3200" b="1" dirty="0">
                <a:solidFill>
                  <a:srgbClr val="FF0000"/>
                </a:solidFill>
              </a:rPr>
              <a:t>CONCLUSIÓN: </a:t>
            </a:r>
          </a:p>
          <a:p>
            <a:pPr marL="0" indent="0">
              <a:buNone/>
            </a:pPr>
            <a:endParaRPr lang="es-US" sz="32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US" sz="3200" b="1" dirty="0"/>
              <a:t>Donde abunda el pecado abunda la gracia. Dios tiene gran misericordia.</a:t>
            </a:r>
            <a:endParaRPr lang="en-US" sz="3200" b="1" dirty="0"/>
          </a:p>
          <a:p>
            <a:pPr marL="514350" lvl="0" indent="-514350">
              <a:buFont typeface="+mj-lt"/>
              <a:buAutoNum type="arabicPeriod"/>
            </a:pPr>
            <a:r>
              <a:rPr lang="es-US" sz="3200" b="1" dirty="0"/>
              <a:t>Dios quiere derramar gracia. Y quiere que recibas el perdón de Dios.</a:t>
            </a:r>
            <a:endParaRPr lang="en-US" sz="3200" b="1" dirty="0"/>
          </a:p>
          <a:p>
            <a:pPr marL="514350" lvl="0" indent="-514350">
              <a:buFont typeface="+mj-lt"/>
              <a:buAutoNum type="arabicPeriod"/>
            </a:pPr>
            <a:r>
              <a:rPr lang="es-US" sz="3200" b="1" dirty="0"/>
              <a:t>El Señor por su Espíritu Santo te confronta, pero no te condena.</a:t>
            </a:r>
            <a:endParaRPr lang="en-US" sz="3200" b="1" dirty="0"/>
          </a:p>
          <a:p>
            <a:pPr marL="514350" lvl="0" indent="-514350">
              <a:buFont typeface="+mj-lt"/>
              <a:buAutoNum type="arabicPeriod"/>
            </a:pPr>
            <a:r>
              <a:rPr lang="es-US" sz="3200" b="1" dirty="0"/>
              <a:t>Deja la carga de la condenación. Aprópiate del perdón. </a:t>
            </a:r>
            <a:endParaRPr lang="en-US" sz="3200" b="1" dirty="0"/>
          </a:p>
          <a:p>
            <a:pPr marL="514350" indent="-514350">
              <a:buFont typeface="+mj-lt"/>
              <a:buAutoNum type="arabicPeriod"/>
            </a:pPr>
            <a:r>
              <a:rPr lang="es-US" sz="3200" b="1" dirty="0"/>
              <a:t>Jesús llevo todos nuestros pecados.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63417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82C1A-A358-4ADE-BB87-A0380248C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6C920-B896-45F0-A5DA-3C37FF769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300" y="365125"/>
            <a:ext cx="10604500" cy="5811838"/>
          </a:xfrm>
        </p:spPr>
        <p:txBody>
          <a:bodyPr/>
          <a:lstStyle/>
          <a:p>
            <a:pPr marL="0" indent="0">
              <a:buNone/>
            </a:pPr>
            <a:r>
              <a:rPr lang="es-US" sz="3600" b="1" dirty="0">
                <a:solidFill>
                  <a:srgbClr val="FF0000"/>
                </a:solidFill>
              </a:rPr>
              <a:t>MOTIVOS PARA SENTIRNOS CULPABLES  </a:t>
            </a:r>
          </a:p>
          <a:p>
            <a:pPr marL="0" indent="0">
              <a:buNone/>
            </a:pPr>
            <a:endParaRPr lang="es-US" sz="36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s-US" sz="3600" b="1" dirty="0"/>
              <a:t> En ocasiones nuestra parte oscura sale a la luz.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s-US" sz="3600" b="1" dirty="0"/>
              <a:t> Pensamientos lujuriosos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s-US" sz="3600" b="1" dirty="0"/>
              <a:t> Palabras obscenas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s-US" sz="3600" b="1" dirty="0"/>
              <a:t> Una traición.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US" sz="3600" b="1" dirty="0"/>
              <a:t> Periodos de culpa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00136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CDB35-E754-4F7D-AA8C-A2C60E339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40E5B-4207-4C0D-B9D8-988DBB261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s-US" sz="3200" b="1" dirty="0">
                <a:solidFill>
                  <a:srgbClr val="FF0000"/>
                </a:solidFill>
              </a:rPr>
              <a:t>PEDRO Y SU SENTIMIENTO DE CULPA</a:t>
            </a:r>
            <a:endParaRPr lang="en-US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US" sz="3200" b="1" dirty="0"/>
              <a:t> Lucas 22:54-62</a:t>
            </a:r>
            <a:endParaRPr lang="en-US" sz="3200" b="1" dirty="0"/>
          </a:p>
          <a:p>
            <a:pPr marL="0" indent="0">
              <a:buNone/>
            </a:pPr>
            <a:endParaRPr lang="es-US" sz="3200" b="1" dirty="0"/>
          </a:p>
          <a:p>
            <a:pPr marL="0" indent="0">
              <a:buNone/>
            </a:pPr>
            <a:r>
              <a:rPr lang="es-US" sz="3200" b="1" dirty="0"/>
              <a:t>¿Por qué lloraba amargamente? Tenía sentimiento de culpa.</a:t>
            </a:r>
          </a:p>
          <a:p>
            <a:pPr marL="0" indent="0">
              <a:buNone/>
            </a:pPr>
            <a:endParaRPr lang="es-US" sz="3200" b="1" dirty="0"/>
          </a:p>
          <a:p>
            <a:pPr marL="0" indent="0">
              <a:buNone/>
            </a:pPr>
            <a:r>
              <a:rPr lang="es-US" sz="3200" b="1" dirty="0">
                <a:solidFill>
                  <a:srgbClr val="0070C0"/>
                </a:solidFill>
              </a:rPr>
              <a:t>Amargamente</a:t>
            </a:r>
            <a:r>
              <a:rPr lang="es-US" sz="3200" b="1" dirty="0"/>
              <a:t>, proviene del término “</a:t>
            </a:r>
            <a:r>
              <a:rPr lang="es-US" sz="3200" b="1" dirty="0" err="1"/>
              <a:t>pikros</a:t>
            </a:r>
            <a:r>
              <a:rPr lang="es-US" sz="3200" b="1" dirty="0"/>
              <a:t>”. </a:t>
            </a:r>
            <a:r>
              <a:rPr lang="es-US" sz="3200" b="1" i="1" dirty="0"/>
              <a:t>Agonía. Sufrimiento mental</a:t>
            </a:r>
          </a:p>
          <a:p>
            <a:pPr marL="0" indent="0">
              <a:buNone/>
            </a:pPr>
            <a:endParaRPr lang="es-US" sz="3200" b="1" i="1" dirty="0"/>
          </a:p>
          <a:p>
            <a:pPr marL="0" indent="0">
              <a:buNone/>
            </a:pPr>
            <a:r>
              <a:rPr lang="es-US" sz="3200" b="1" dirty="0">
                <a:solidFill>
                  <a:srgbClr val="0070C0"/>
                </a:solidFill>
              </a:rPr>
              <a:t>La culpa </a:t>
            </a:r>
            <a:r>
              <a:rPr lang="es-US" sz="3200" b="1" dirty="0"/>
              <a:t>es una emoción negativa, cuando somos conscientes que hemos fallado.</a:t>
            </a:r>
            <a:endParaRPr lang="en-US" sz="32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23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8F137-CB4F-47A0-BB59-56AAD3C34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58303-2B4E-4114-ABA8-FD23A5166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s-US" sz="3600" b="1" dirty="0">
                <a:solidFill>
                  <a:srgbClr val="0070C0"/>
                </a:solidFill>
              </a:rPr>
              <a:t>CULPA PARA ARREPENTIMIENTO (POSITIVO)</a:t>
            </a:r>
          </a:p>
          <a:p>
            <a:pPr marL="0" indent="0">
              <a:buNone/>
            </a:pPr>
            <a:endParaRPr lang="es-US" sz="3600" b="1" dirty="0"/>
          </a:p>
          <a:p>
            <a:pPr marL="0" indent="0">
              <a:buNone/>
            </a:pPr>
            <a:r>
              <a:rPr lang="es-US" sz="3600" b="1" dirty="0">
                <a:solidFill>
                  <a:srgbClr val="FF0000"/>
                </a:solidFill>
              </a:rPr>
              <a:t>CULPA DE CONDENACIÓN (NEGATIVO)</a:t>
            </a:r>
          </a:p>
          <a:p>
            <a:pPr marL="0" indent="0">
              <a:buNone/>
            </a:pPr>
            <a:endParaRPr lang="es-US" sz="3600" b="1" dirty="0"/>
          </a:p>
          <a:p>
            <a:pPr marL="0" indent="0" algn="ctr">
              <a:buNone/>
            </a:pPr>
            <a:r>
              <a:rPr lang="es-US" sz="4000" b="1" i="1" dirty="0"/>
              <a:t>“¿Cómo puedo conocer todos los pecados escondidos en mi corazón? Límpiame de estas faltas ocultas”.</a:t>
            </a:r>
            <a:r>
              <a:rPr lang="es-US" sz="4000" b="1" dirty="0"/>
              <a:t> </a:t>
            </a:r>
            <a:r>
              <a:rPr lang="es-US" sz="3600" b="1" dirty="0"/>
              <a:t>Salmo 19:12</a:t>
            </a:r>
            <a:endParaRPr lang="en-US" sz="3600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65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A1C27-6687-48B6-9832-6DAEC3B28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9F521-E470-4F0D-B307-89608A65D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 algn="ctr">
              <a:buNone/>
            </a:pPr>
            <a:r>
              <a:rPr lang="es-US" sz="3600" b="1" i="1" dirty="0"/>
              <a:t>“Después de esto, Jesús se manifestó otra vez a sus discípulos junto al mar de </a:t>
            </a:r>
            <a:r>
              <a:rPr lang="es-US" sz="3600" b="1" i="1" dirty="0" err="1"/>
              <a:t>Tiberias</a:t>
            </a:r>
            <a:r>
              <a:rPr lang="es-US" sz="3600" b="1" i="1" dirty="0"/>
              <a:t>; y se manifestó de esta manera:</a:t>
            </a:r>
            <a:r>
              <a:rPr lang="es-US" sz="3600" b="1" i="1" baseline="30000" dirty="0"/>
              <a:t> </a:t>
            </a:r>
            <a:r>
              <a:rPr lang="es-US" sz="3600" b="1" i="1" dirty="0"/>
              <a:t>Estaban juntos Simón Pedro, Tomás llamado el Dídimo, </a:t>
            </a:r>
            <a:r>
              <a:rPr lang="es-US" sz="3600" b="1" i="1" dirty="0" err="1"/>
              <a:t>Natanael</a:t>
            </a:r>
            <a:r>
              <a:rPr lang="es-US" sz="3600" b="1" i="1" dirty="0"/>
              <a:t> el de Caná de Galilea, los hijos de Zebedeo, y otros dos de sus discípulos. </a:t>
            </a:r>
            <a:r>
              <a:rPr lang="es-US" sz="3600" b="1" i="1" baseline="30000" dirty="0"/>
              <a:t> </a:t>
            </a:r>
            <a:r>
              <a:rPr lang="es-US" sz="3600" b="1" i="1" dirty="0"/>
              <a:t>Simón </a:t>
            </a:r>
            <a:r>
              <a:rPr lang="es-US" sz="3600" b="1" i="1" dirty="0">
                <a:solidFill>
                  <a:srgbClr val="FF0000"/>
                </a:solidFill>
              </a:rPr>
              <a:t>Pedro les dijo: Voy a pescar. </a:t>
            </a:r>
            <a:r>
              <a:rPr lang="es-US" sz="3600" b="1" i="1" dirty="0"/>
              <a:t>Ellos le dijeron: Vamos nosotros también contigo. Fueron, y entraron en una barca; y aquella noche no pescaron nada”. </a:t>
            </a:r>
            <a:r>
              <a:rPr lang="es-US" b="1" dirty="0" err="1"/>
              <a:t>Jn</a:t>
            </a:r>
            <a:r>
              <a:rPr lang="es-US" b="1" dirty="0"/>
              <a:t> 21:1-3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316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1EA4C-32F2-42D0-A35C-E47B4D967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37C02-2659-4BCE-808A-80C038809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 algn="ctr">
              <a:buNone/>
            </a:pPr>
            <a:r>
              <a:rPr lang="es-ES" sz="3600" b="1" i="1" dirty="0"/>
              <a:t>“Nuestras acciones demostrarán que pertenecemos a la verdad, entonces estaremos confiados cuando estemos delante de Dios. Aun si nos sentimos culpables, Dios es superior a nuestros sentimientos y él lo sabe todo. Queridos amigos, si no nos sentimos culpables, podemos acercarnos a Dios con plena confianza”.</a:t>
            </a:r>
            <a:r>
              <a:rPr lang="es-US" sz="3600" b="1" i="1" dirty="0"/>
              <a:t>  </a:t>
            </a:r>
            <a:r>
              <a:rPr lang="es-US" dirty="0"/>
              <a:t>1 </a:t>
            </a:r>
            <a:r>
              <a:rPr lang="es-US" dirty="0" err="1"/>
              <a:t>Jn</a:t>
            </a:r>
            <a:r>
              <a:rPr lang="es-US" dirty="0"/>
              <a:t> 3:19-21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134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0118A-E02A-4333-A245-A43D4ADD1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DA184-C0AD-49E9-9A75-C95FFDBE7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US" sz="3200" b="1" dirty="0">
                <a:solidFill>
                  <a:srgbClr val="FF0000"/>
                </a:solidFill>
              </a:rPr>
              <a:t>REACCIONES FRENTE AL SENTIMIENTO DE CULPA QUE NOS CONDENA:</a:t>
            </a:r>
            <a:endParaRPr lang="en-US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US" sz="3200" b="1" dirty="0"/>
              <a:t>1. Esconderse.</a:t>
            </a:r>
          </a:p>
          <a:p>
            <a:pPr marL="0" lvl="0" indent="0">
              <a:buNone/>
            </a:pPr>
            <a:endParaRPr lang="es-US" sz="3200" b="1" dirty="0"/>
          </a:p>
          <a:p>
            <a:pPr marL="0" lvl="0" indent="0">
              <a:buNone/>
            </a:pPr>
            <a:r>
              <a:rPr lang="es-ES" sz="3200" b="1" i="1" dirty="0"/>
              <a:t>“Y oyeron la voz de Jehová Dios que se paseaba en el huerto, al aire del día; y el hombre y su mujer </a:t>
            </a:r>
            <a:r>
              <a:rPr lang="es-ES" sz="3200" b="1" i="1" dirty="0">
                <a:solidFill>
                  <a:srgbClr val="FF0000"/>
                </a:solidFill>
              </a:rPr>
              <a:t>se escondieron de la presencia de Jehová Dios </a:t>
            </a:r>
            <a:r>
              <a:rPr lang="es-ES" sz="3200" b="1" i="1" dirty="0"/>
              <a:t>entre los árboles del huerto”. </a:t>
            </a:r>
            <a:r>
              <a:rPr lang="es-ES" sz="3200" b="1" dirty="0"/>
              <a:t>(Gen 3:8)</a:t>
            </a:r>
            <a:endParaRPr lang="en-US" sz="3200" b="1" dirty="0"/>
          </a:p>
          <a:p>
            <a:pPr marL="0" indent="0">
              <a:buNone/>
            </a:pPr>
            <a:endParaRPr lang="es-US" sz="3200" b="1" dirty="0"/>
          </a:p>
          <a:p>
            <a:pPr marL="0" indent="0">
              <a:buNone/>
            </a:pPr>
            <a:r>
              <a:rPr lang="es-US" sz="3200" b="1" dirty="0"/>
              <a:t>2. Adormecernos.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540004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9D77B-F06E-49D9-A932-F84196292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A3690-64D4-40FB-9824-E0898E045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50" y="165100"/>
            <a:ext cx="11874500" cy="652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US" b="1" dirty="0">
                <a:solidFill>
                  <a:srgbClr val="FF0000"/>
                </a:solidFill>
              </a:rPr>
              <a:t>… REACCIONES FRENTE AL SENTIMIENTO DE CULPA …</a:t>
            </a:r>
          </a:p>
          <a:p>
            <a:pPr marL="0" indent="0">
              <a:buNone/>
            </a:pPr>
            <a:r>
              <a:rPr lang="es-US" b="1" dirty="0"/>
              <a:t>3.  Negamos</a:t>
            </a:r>
            <a:r>
              <a:rPr lang="es-US" dirty="0"/>
              <a:t>. </a:t>
            </a:r>
          </a:p>
          <a:p>
            <a:pPr marL="0" indent="0">
              <a:buNone/>
            </a:pPr>
            <a:r>
              <a:rPr lang="es-US" b="1" dirty="0"/>
              <a:t>4.  Minimiza</a:t>
            </a:r>
            <a:r>
              <a:rPr lang="es-US" dirty="0"/>
              <a:t>.</a:t>
            </a:r>
          </a:p>
          <a:p>
            <a:pPr marL="0" indent="0">
              <a:buNone/>
            </a:pPr>
            <a:r>
              <a:rPr lang="es-US" b="1" dirty="0"/>
              <a:t>5.  Entierra</a:t>
            </a:r>
            <a:r>
              <a:rPr lang="es-US" dirty="0"/>
              <a:t>.</a:t>
            </a:r>
          </a:p>
          <a:p>
            <a:pPr marL="0" indent="0">
              <a:buNone/>
            </a:pPr>
            <a:r>
              <a:rPr lang="es-US" b="1" dirty="0"/>
              <a:t>6.  Castiga</a:t>
            </a:r>
          </a:p>
          <a:p>
            <a:pPr marL="0" indent="0">
              <a:buNone/>
            </a:pPr>
            <a:r>
              <a:rPr lang="es-US" b="1" dirty="0"/>
              <a:t>7.  Evitan</a:t>
            </a:r>
            <a:r>
              <a:rPr lang="es-US" dirty="0"/>
              <a:t>. </a:t>
            </a:r>
          </a:p>
          <a:p>
            <a:pPr marL="0" indent="0">
              <a:buNone/>
            </a:pPr>
            <a:r>
              <a:rPr lang="es-US" b="1" dirty="0"/>
              <a:t>8.  Desvían</a:t>
            </a:r>
          </a:p>
          <a:p>
            <a:pPr marL="0" indent="0">
              <a:buNone/>
            </a:pPr>
            <a:r>
              <a:rPr lang="es-US" b="1" dirty="0"/>
              <a:t>9.  Remordimiento</a:t>
            </a:r>
          </a:p>
          <a:p>
            <a:pPr marL="0" indent="0">
              <a:buNone/>
            </a:pPr>
            <a:r>
              <a:rPr lang="es-US" b="1" dirty="0"/>
              <a:t>10. Auto justificar</a:t>
            </a:r>
          </a:p>
          <a:p>
            <a:pPr marL="0" indent="0">
              <a:buNone/>
            </a:pPr>
            <a:endParaRPr lang="es-US" b="1" dirty="0"/>
          </a:p>
          <a:p>
            <a:pPr marL="0" indent="0" algn="ctr">
              <a:buNone/>
            </a:pPr>
            <a:r>
              <a:rPr lang="es-US" sz="3200" b="1" dirty="0">
                <a:solidFill>
                  <a:srgbClr val="0070C0"/>
                </a:solidFill>
              </a:rPr>
              <a:t>Todo eso hace que nos convirtamos en cristianos infelices, agotados y preocupados.</a:t>
            </a:r>
            <a:endParaRPr lang="en-US" sz="32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196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A9186-BCE3-477E-87EF-D87107DE1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D636B-FB1B-475E-934D-04828C8A8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s-US" sz="3600" b="1" dirty="0">
                <a:solidFill>
                  <a:srgbClr val="FF0000"/>
                </a:solidFill>
              </a:rPr>
              <a:t>¿QUÉ HACER CON LA CULPA? </a:t>
            </a:r>
          </a:p>
          <a:p>
            <a:pPr marL="0" indent="0">
              <a:buNone/>
            </a:pPr>
            <a:endParaRPr lang="es-US" sz="3600" b="1" dirty="0">
              <a:solidFill>
                <a:srgbClr val="FF0000"/>
              </a:solidFill>
            </a:endParaRPr>
          </a:p>
          <a:p>
            <a:pPr marL="742950" indent="-742950">
              <a:buAutoNum type="arabicPeriod"/>
            </a:pPr>
            <a:r>
              <a:rPr lang="es-US" sz="3600" b="1" dirty="0"/>
              <a:t>Entrégasela a Jesús </a:t>
            </a:r>
          </a:p>
          <a:p>
            <a:pPr marL="742950" indent="-742950">
              <a:buAutoNum type="arabicPeriod"/>
            </a:pPr>
            <a:endParaRPr lang="es-US" sz="3600" b="1" dirty="0"/>
          </a:p>
          <a:p>
            <a:pPr marL="742950" indent="-742950">
              <a:buAutoNum type="arabicPeriod"/>
            </a:pPr>
            <a:r>
              <a:rPr lang="es-ES_tradnl" sz="3600" b="1" dirty="0"/>
              <a:t>Reconoce tu culpa</a:t>
            </a:r>
          </a:p>
          <a:p>
            <a:pPr marL="0" indent="0">
              <a:buNone/>
            </a:pPr>
            <a:endParaRPr lang="es-ES_tradnl" sz="3600" b="1" dirty="0"/>
          </a:p>
          <a:p>
            <a:pPr marL="0" indent="0">
              <a:buNone/>
            </a:pPr>
            <a:r>
              <a:rPr lang="es-ES_tradnl" sz="3600" b="1" dirty="0"/>
              <a:t>3.    Confesarla</a:t>
            </a:r>
            <a:r>
              <a:rPr lang="es-ES_tradnl" sz="3600" dirty="0"/>
              <a:t>. 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096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454</Words>
  <Application>Microsoft Office PowerPoint</Application>
  <PresentationFormat>Widescreen</PresentationFormat>
  <Paragraphs>71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Arturo Polo</dc:creator>
  <cp:lastModifiedBy>Arturo Polo</cp:lastModifiedBy>
  <cp:revision>9</cp:revision>
  <dcterms:created xsi:type="dcterms:W3CDTF">2018-09-23T04:00:43Z</dcterms:created>
  <dcterms:modified xsi:type="dcterms:W3CDTF">2018-09-23T04:58:03Z</dcterms:modified>
</cp:coreProperties>
</file>