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1" r:id="rId3"/>
    <p:sldId id="270" r:id="rId4"/>
    <p:sldId id="269" r:id="rId5"/>
    <p:sldId id="268" r:id="rId6"/>
    <p:sldId id="267" r:id="rId7"/>
    <p:sldId id="266" r:id="rId8"/>
    <p:sldId id="265" r:id="rId9"/>
    <p:sldId id="264" r:id="rId10"/>
    <p:sldId id="263" r:id="rId11"/>
    <p:sldId id="262" r:id="rId12"/>
    <p:sldId id="26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50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3FD71-4E82-4475-97E1-D27792F9E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2A98FD-CE0A-44B3-B346-D9B54B95C6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D5CC6-641E-4142-929F-EC8A04D76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DF39E5-C581-477D-A413-C50EB0362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4BAD8-7C7E-493E-944C-DC6A852BD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579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E8482-FE78-4BAC-8CAD-C4D8F8097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F7E355-91A4-49EF-A236-47AA64E97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E46FF5-C173-4DE1-B348-904F3D608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236110-E7B7-4D4E-A69E-AA4087DA6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1B36BE-D548-4CB6-94CC-6792A4C8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401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F01064-0552-4D10-BF3A-525F30BA6F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7579D7-0AA0-415D-9782-96DCFCACFD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651AC-0AA1-43EB-A274-C0A247FF0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DB6E2-3CA7-472E-86F6-DB6DE115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8210C-8B25-4CEE-B9DF-BC0F9A59E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465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26E12-E67A-46EA-9A6A-F5DA71A4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9FE1C0-0E1D-4104-845F-2003C741D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A33D6-4BD5-4910-B030-A2A18BA96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712B9-39C2-4DDF-B1F8-430FE93E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C36F6-9414-47BD-966B-E9B76FF1B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9C639-5510-4EC5-BCC2-356B153CE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CCCAD-D88F-42B9-8AFD-352449EDD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55AA6-27AB-41D6-B5BB-816E46857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A62579-F17D-4931-AA76-3E6E56D2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FF029-6A62-444A-A317-F9AB4F189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76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41E2F-ACDA-491A-A7BB-44E827323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3DE8D-8BD8-4C40-97F0-2A59321988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F7EF70-90C7-4694-B657-2938BE2C5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DFB3E-078D-41AD-9590-C6C4779A8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6B36B-5D9A-4106-A3F6-71E688561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A0E6B5-81CC-4EE1-83C0-562E5814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71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C3DE8F-948F-4ADB-A130-D34FF86F9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2456D-CC52-4353-862F-673444C11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3A8DB-14EF-4772-A33F-99045D0536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A7D13B-1B35-4359-ADBE-81311F7354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7603F8-182B-4D92-B9DF-07B858D025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649C6A-23F6-4D50-A162-90012AFB4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351F27-5224-4AD4-8D4B-4AE3A8D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5D8B8C-2E2D-490C-9A4A-56CC97E1E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8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28D32-9E26-402F-9521-8F8A5A9B8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9BEF60-EA95-450D-8E56-182DAD475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0A8596-4D0F-4F5A-ACF3-F405C7D69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EA9AB5-F783-4F0E-A491-9F2F3638D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049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E098C3-9100-4137-B846-34FD68E5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A3B356-2D0B-46C6-A0EC-790FBF4AD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6F34D7-3101-4DCB-A468-2E5A251F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3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96F40-6CD7-4337-AF8D-70AB9B70D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0AAAEB-BA65-4CA0-B866-3686E1782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11FFD-2975-44C3-91BC-1C15A9111A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D940C7-6B84-49F4-96B4-8831C4374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E0BA97-1E64-4F38-9081-D1738181B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9851F-3DCA-48B2-843B-306CAE71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275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EBB7E-6911-4049-8F8F-F714C612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9CA6D5-9D45-4B4E-989F-6BD716558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3665E-58B9-40E3-89DB-1D7ED1FD8C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D39CFF-0329-4480-BCBD-C462C63C1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93CBA6-8225-4413-AAFF-CF0928A6C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A09AE5-A19A-4EF5-952C-894343277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557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983EFB-23FD-4775-B0D5-FE8D3F452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F48EF4-0F5E-4BA3-8E85-4BE92E9FF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3E0CC-CA63-43F3-82A3-E262C3260A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CB61B-ECE3-4615-B226-17ED9E880353}" type="datetimeFigureOut">
              <a:rPr lang="en-US" smtClean="0"/>
              <a:t>10/14/2018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14FE2-D47F-438A-9DF8-D4345370E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EA654-54C8-4280-92FC-C643962E4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FB26B-C403-44F7-8B86-969A5EBF6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482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ED639-387E-45D4-B5C2-63EE460D9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630B1-9F75-4798-9B91-14E0C14E6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"/>
            <a:ext cx="10617200" cy="5811838"/>
          </a:xfrm>
        </p:spPr>
        <p:txBody>
          <a:bodyPr/>
          <a:lstStyle/>
          <a:p>
            <a:pPr marL="0" indent="0" algn="ctr">
              <a:buNone/>
            </a:pPr>
            <a:endParaRPr lang="es-US" sz="6000" b="1" dirty="0"/>
          </a:p>
          <a:p>
            <a:pPr marL="0" indent="0" algn="ctr">
              <a:buNone/>
            </a:pPr>
            <a:r>
              <a:rPr lang="es-US" sz="6000" b="1" dirty="0"/>
              <a:t>¿CON QUÉ CLASE DE TERRENO TE IDENTIFICAS? </a:t>
            </a:r>
          </a:p>
          <a:p>
            <a:pPr marL="0" indent="0" algn="ctr">
              <a:buNone/>
            </a:pPr>
            <a:endParaRPr lang="es-US" sz="6000" b="1" dirty="0"/>
          </a:p>
          <a:p>
            <a:pPr marL="0" indent="0" algn="ctr">
              <a:buNone/>
            </a:pPr>
            <a:r>
              <a:rPr lang="es-US" sz="4000" b="1" dirty="0"/>
              <a:t>Lucas 8:4-15</a:t>
            </a:r>
            <a:endParaRPr lang="en-US" sz="4000" b="1" dirty="0"/>
          </a:p>
          <a:p>
            <a:pPr marL="0" indent="0">
              <a:buNone/>
            </a:pPr>
            <a:r>
              <a:rPr lang="es-US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568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68A759-017D-4E65-B028-0CE4F92C5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795B9-7C16-4797-B113-9BD46EFE7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" y="101600"/>
            <a:ext cx="11747500" cy="6591299"/>
          </a:xfrm>
        </p:spPr>
        <p:txBody>
          <a:bodyPr/>
          <a:lstStyle/>
          <a:p>
            <a:pPr marL="0" indent="0">
              <a:buNone/>
            </a:pPr>
            <a:r>
              <a:rPr lang="es-US" sz="3200" b="1" i="1" dirty="0"/>
              <a:t>“La que cayó entre espinos, éstos son los que oyen, pero yéndose, son ahogados por los afanes y las riquezas y los placeres de la vida, y no llevan fruto”</a:t>
            </a:r>
            <a:r>
              <a:rPr lang="es-US" sz="3200" b="1" dirty="0"/>
              <a:t> </a:t>
            </a:r>
            <a:r>
              <a:rPr lang="es-US" b="1" dirty="0" err="1"/>
              <a:t>Lc</a:t>
            </a:r>
            <a:r>
              <a:rPr lang="es-US" b="1" dirty="0"/>
              <a:t> 8.14 </a:t>
            </a:r>
          </a:p>
          <a:p>
            <a:pPr marL="0" indent="0">
              <a:buNone/>
            </a:pPr>
            <a:endParaRPr lang="es-US" b="1" dirty="0"/>
          </a:p>
          <a:p>
            <a:pPr marL="0" indent="0">
              <a:buNone/>
            </a:pPr>
            <a:r>
              <a:rPr lang="es-US" sz="3200" b="1" i="1" dirty="0"/>
              <a:t>“Porque los que quieren enriquecerse caen en tentación y lazo, y en muchas codicias necias y dañosas, que hunden a los hombres en destrucción y perdición;  porque raíz de todos los males es el amor al dinero, el cual codiciando algunos, se extraviaron de la fe, y fueron traspasados de muchos dolores”.</a:t>
            </a:r>
            <a:r>
              <a:rPr lang="es-US" sz="3200" b="1" dirty="0"/>
              <a:t> </a:t>
            </a:r>
            <a:r>
              <a:rPr lang="es-US" b="1" dirty="0"/>
              <a:t>1 Tim 6:9-10</a:t>
            </a:r>
            <a:r>
              <a:rPr lang="en-US" b="1" dirty="0"/>
              <a:t> </a:t>
            </a:r>
            <a:r>
              <a:rPr lang="es-US" b="1" dirty="0"/>
              <a:t> 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s-US" sz="3200" b="1" i="1" dirty="0"/>
              <a:t>“¡Oh almas adúlteras! ¿No sabéis que la amistad del mundo es enemistad contra Dios? Cualquiera, pues, que quiera ser amigo del mundo, se constituye enemigo de Dios”.</a:t>
            </a:r>
            <a:r>
              <a:rPr lang="es-US" sz="3200" b="1" dirty="0"/>
              <a:t>  </a:t>
            </a:r>
            <a:r>
              <a:rPr lang="es-US" b="1" dirty="0" err="1"/>
              <a:t>Stgo</a:t>
            </a:r>
            <a:r>
              <a:rPr lang="es-US" b="1" dirty="0"/>
              <a:t> 4:4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40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35520-5246-4908-8598-F3CD28FAD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endParaRPr lang="en-US"/>
          </a:p>
        </p:txBody>
      </p:sp>
      <p:pic>
        <p:nvPicPr>
          <p:cNvPr id="4" name="Picture 3" descr="A drawing of a face&#10;&#10;Description generated with high confidence">
            <a:extLst>
              <a:ext uri="{FF2B5EF4-FFF2-40B4-BE49-F238E27FC236}">
                <a16:creationId xmlns:a16="http://schemas.microsoft.com/office/drawing/2014/main" id="{D721D5F6-FA69-44A8-912A-F1928726F6D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92" r="4724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EFB35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85AD78-5403-4F78-B74E-4E4649365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629268"/>
            <a:ext cx="6586489" cy="559455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El oyente fructífero  </a:t>
            </a:r>
          </a:p>
          <a:p>
            <a:pPr marL="0" indent="0">
              <a:buNone/>
            </a:pPr>
            <a:endParaRPr lang="es-US" sz="3500" i="1" dirty="0"/>
          </a:p>
          <a:p>
            <a:pPr marL="0" indent="0">
              <a:buNone/>
            </a:pPr>
            <a:r>
              <a:rPr lang="es-US" sz="3500" i="1" dirty="0"/>
              <a:t>“Y otra parte cayó en buena tierra, y nació y llevó fruto a ciento por uno. Hablando estas cosas, decía a gran voz: El que tiene oídos para oír, oiga”. </a:t>
            </a:r>
            <a:r>
              <a:rPr lang="es-US" sz="3500" dirty="0" err="1"/>
              <a:t>Lc</a:t>
            </a:r>
            <a:r>
              <a:rPr lang="es-US" sz="3500" dirty="0"/>
              <a:t> 8:8 </a:t>
            </a:r>
          </a:p>
          <a:p>
            <a:pPr marL="0" indent="0">
              <a:buNone/>
            </a:pPr>
            <a:endParaRPr lang="es-US" sz="3500" i="1" dirty="0"/>
          </a:p>
          <a:p>
            <a:pPr marL="0" indent="0">
              <a:buNone/>
            </a:pPr>
            <a:r>
              <a:rPr lang="es-US" sz="3500" i="1" dirty="0"/>
              <a:t>“Mas la que cayó en buena tierra, éstos son los que con corazón bueno y recto retienen la palabra oída, y dan fruto con perseverancia”.</a:t>
            </a:r>
            <a:r>
              <a:rPr lang="es-US" sz="3500" dirty="0"/>
              <a:t> </a:t>
            </a:r>
            <a:r>
              <a:rPr lang="es-US" sz="3200" dirty="0"/>
              <a:t>(Lucas 8.15). </a:t>
            </a:r>
            <a:endParaRPr lang="en-US" sz="32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245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AAC8E-7FCC-4D2B-B0F3-52EC796CC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F2C8FC-329C-4EA9-A2BF-B65D5628D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165100"/>
            <a:ext cx="11772900" cy="652779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US" sz="4500" b="1" dirty="0">
                <a:solidFill>
                  <a:srgbClr val="FF0000"/>
                </a:solidFill>
              </a:rPr>
              <a:t>CONCLUSIÓN:</a:t>
            </a:r>
            <a:endParaRPr lang="en-US" sz="45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4500" dirty="0"/>
              <a:t> </a:t>
            </a:r>
            <a:endParaRPr lang="en-US" sz="4500" dirty="0"/>
          </a:p>
          <a:p>
            <a:pPr marL="514350" lvl="0" indent="-514350">
              <a:buFont typeface="+mj-lt"/>
              <a:buAutoNum type="arabicPeriod"/>
            </a:pPr>
            <a:r>
              <a:rPr lang="es-US" sz="4500" b="1" dirty="0"/>
              <a:t>Es deber de cada persona tener un corazón preparado, listo para “recibid con mansedumbre la palabra implantada” (Santiago 1.21) </a:t>
            </a:r>
          </a:p>
          <a:p>
            <a:pPr marL="514350" lvl="0" indent="-514350">
              <a:buFont typeface="+mj-lt"/>
              <a:buAutoNum type="arabicPeriod"/>
            </a:pPr>
            <a:endParaRPr lang="es-US" sz="45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4500" b="1" dirty="0"/>
              <a:t>Cuando sembramos el evangelio o enseñamos la Palabra de Dios a nuestros vecinos y seres queridos, los resultados siempre varían de acuerdo con la condición de los corazones de nuestros oyentes.  </a:t>
            </a:r>
          </a:p>
          <a:p>
            <a:pPr marL="514350" lvl="0" indent="-514350">
              <a:buFont typeface="+mj-lt"/>
              <a:buAutoNum type="arabicPeriod"/>
            </a:pPr>
            <a:endParaRPr lang="es-US" sz="45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4500" b="1" dirty="0"/>
              <a:t>El éxito o el fracaso no depende de nuestra habilidad como sembradores. Algunas de las semillas que dispersamos caerán en terreno duro, poco profundo o con espinos.  </a:t>
            </a:r>
          </a:p>
          <a:p>
            <a:pPr marL="514350" lvl="0" indent="-514350">
              <a:buFont typeface="+mj-lt"/>
              <a:buAutoNum type="arabicPeriod"/>
            </a:pPr>
            <a:endParaRPr lang="es-US" sz="4500" b="1" dirty="0"/>
          </a:p>
          <a:p>
            <a:pPr marL="514350" lvl="0" indent="-514350">
              <a:buFont typeface="+mj-lt"/>
              <a:buAutoNum type="arabicPeriod"/>
            </a:pPr>
            <a:r>
              <a:rPr lang="es-US" sz="4500" b="1" dirty="0"/>
              <a:t>Pero no hay nada malo con la semilla. Si usted es fiel a la tarea, algunas de las semillas que esparza encontrarán buena tierra y el resultado será abundante fruto.</a:t>
            </a:r>
            <a:endParaRPr lang="en-US" sz="4500" b="1" dirty="0"/>
          </a:p>
          <a:p>
            <a:pPr marL="0" indent="0">
              <a:buNone/>
            </a:pPr>
            <a:endParaRPr lang="en-US" sz="45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9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0C5AD-FC95-42DB-9F49-98B59B16C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2D8FF-C080-483F-8A2B-8A7B76AD3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La Parábola</a:t>
            </a:r>
            <a:r>
              <a:rPr lang="es-ES" dirty="0"/>
              <a:t>, es uno de los métodos de oratoria para ilustrar una verdad moral o religiosa mediante una comparación extraída de la vida corriente.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US" b="1" dirty="0"/>
              <a:t>El Sembrador</a:t>
            </a:r>
            <a:r>
              <a:rPr lang="es-US" dirty="0"/>
              <a:t>: Es el que siembra la semilla. O el que siembra la Palabra de Dios </a:t>
            </a:r>
          </a:p>
          <a:p>
            <a:pPr marL="0" indent="0">
              <a:buNone/>
            </a:pPr>
            <a:endParaRPr lang="es-US" i="1" dirty="0"/>
          </a:p>
          <a:p>
            <a:pPr marL="0" indent="0">
              <a:buNone/>
            </a:pPr>
            <a:r>
              <a:rPr lang="es-US" i="1" dirty="0"/>
              <a:t>“El Sembrador es el que siembra la Palabra de Dios”</a:t>
            </a:r>
            <a:r>
              <a:rPr lang="es-US" dirty="0"/>
              <a:t> Mr. 4:14</a:t>
            </a:r>
            <a:endParaRPr lang="en-US" dirty="0"/>
          </a:p>
          <a:p>
            <a:pPr marL="0" indent="0">
              <a:buNone/>
            </a:pPr>
            <a:endParaRPr lang="es-US" b="1" u="sng" dirty="0"/>
          </a:p>
          <a:p>
            <a:pPr marL="0" indent="0">
              <a:buNone/>
            </a:pPr>
            <a:r>
              <a:rPr lang="es-US" b="1" dirty="0"/>
              <a:t>La Semilla</a:t>
            </a:r>
            <a:r>
              <a:rPr lang="es-US" dirty="0"/>
              <a:t>: Es la Palabra de Dios. </a:t>
            </a:r>
          </a:p>
          <a:p>
            <a:pPr marL="0" indent="0">
              <a:buNone/>
            </a:pPr>
            <a:endParaRPr lang="es-US" b="1" dirty="0"/>
          </a:p>
          <a:p>
            <a:pPr marL="0" indent="0">
              <a:buNone/>
            </a:pPr>
            <a:r>
              <a:rPr lang="es-US" b="1" dirty="0"/>
              <a:t>Los terrenos:</a:t>
            </a:r>
            <a:r>
              <a:rPr lang="es-US" dirty="0"/>
              <a:t> son el corazón de la persona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339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2BE82-02B2-4F13-9E2F-3C7E4AAB1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AAE4E-4CC5-4A7D-853B-07CB7EB0F0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US" sz="4000" b="1" dirty="0"/>
              <a:t>“La lección de esta parábola: la respuesta de una persona a la Palabra de Dios depende de la condición del corazón de esa persona. Además, el fruto es la única evidencia de que alguien ha escuchado la Palabra correctamente”.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37098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FF898-5ECB-4DD5-BAD1-6895E6096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C7142-CA4D-4199-897D-C89CFEB94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629266"/>
            <a:ext cx="3651466" cy="559455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El que oye junto al camino – La Respuesta Frívola </a:t>
            </a:r>
          </a:p>
          <a:p>
            <a:pPr marL="0" indent="0">
              <a:buNone/>
            </a:pPr>
            <a:endParaRPr lang="es-US" sz="32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3200" b="1" i="1" dirty="0"/>
              <a:t>“El sembrador salió a sembrar su semilla; y mientras sembraba, una parte cayó junto al camino, y fue hollada, y las aves del cielo la comieron</a:t>
            </a:r>
            <a:r>
              <a:rPr lang="en-US" sz="3200" b="1" i="1" dirty="0">
                <a:effectLst/>
              </a:rPr>
              <a:t>” </a:t>
            </a:r>
            <a:r>
              <a:rPr lang="es-US" sz="3200" b="1" dirty="0" err="1"/>
              <a:t>Lc</a:t>
            </a:r>
            <a:r>
              <a:rPr lang="es-US" sz="3200" b="1" dirty="0"/>
              <a:t> 8:4</a:t>
            </a:r>
          </a:p>
          <a:p>
            <a:endParaRPr lang="es-US" sz="1800" dirty="0"/>
          </a:p>
          <a:p>
            <a:endParaRPr lang="en-US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4DE841-0A1F-42C8-8F99-A3B2FD506DA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63" r="2" b="2"/>
          <a:stretch/>
        </p:blipFill>
        <p:spPr bwMode="auto">
          <a:xfrm>
            <a:off x="4639056" y="10"/>
            <a:ext cx="7552944" cy="6857990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316006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164F8-4222-4667-BDBC-F0703895B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F486B-7F26-48F3-BFD2-7994AD00EA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52400"/>
            <a:ext cx="11874500" cy="6616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b="1" i="1" dirty="0"/>
              <a:t>“Y los de junto al camino son los que oyen, y luego viene el diablo y quita de su corazón la palabra, para que no crean y se salven</a:t>
            </a:r>
            <a:r>
              <a:rPr lang="en-US" b="1" i="1" dirty="0"/>
              <a:t>”. </a:t>
            </a:r>
            <a:r>
              <a:rPr lang="es-US" b="1" dirty="0" err="1"/>
              <a:t>Lc</a:t>
            </a:r>
            <a:r>
              <a:rPr lang="es-US" b="1" dirty="0"/>
              <a:t> 8:12  </a:t>
            </a:r>
          </a:p>
          <a:p>
            <a:pPr marL="0" indent="0">
              <a:buNone/>
            </a:pPr>
            <a:endParaRPr lang="es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b="1" dirty="0">
                <a:solidFill>
                  <a:srgbClr val="FF0000"/>
                </a:solidFill>
              </a:rPr>
              <a:t>¿Cómo el diablo arrebata la Palabra de Dios de un corazón?  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US" b="1" dirty="0"/>
              <a:t>El diablo utiliza el engaño. Él “es mentiroso, y padre de mentira” (Juan 8.44). 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US" b="1" dirty="0"/>
              <a:t>Se transforma a sí mismo para parecer ángel de luz y ministro de justicia. Confunde a la gente mediante falsos maestros que vienen en nombre de Cristo. 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US" b="1" dirty="0"/>
              <a:t>También utiliza el temor a lo que puedan pensar los demás.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es-US" b="1" dirty="0"/>
              <a:t>El orgullo, la obstinación, el prejuicio o las diversas concupiscencias. </a:t>
            </a: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s-US" b="1" dirty="0"/>
              <a:t>Apela al amor del corazón caído por los placeres del pecado porque sabe que la gente ama “más las tinieblas que la luz, porque sus obras son malas” (Juan 3.19), y él se aprovecha de esto.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034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F2780-5DB8-4DF9-9160-43E452939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51467" cy="1676603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119DB-FB53-4860-A29E-04078BFFE3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629266"/>
            <a:ext cx="3990125" cy="55945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El que oye superficialmente </a:t>
            </a:r>
          </a:p>
          <a:p>
            <a:pPr marL="0" indent="0">
              <a:buNone/>
            </a:pPr>
            <a:endParaRPr lang="es-US" sz="32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3200" b="1" i="1" dirty="0"/>
              <a:t>“Otra parte cayó sobre la piedra; y nacida, se secó, porque no tenía humedad”. </a:t>
            </a:r>
            <a:r>
              <a:rPr lang="es-US" sz="3200" b="1" dirty="0" err="1"/>
              <a:t>Lc</a:t>
            </a:r>
            <a:r>
              <a:rPr lang="es-US" sz="3200" b="1" dirty="0"/>
              <a:t> 8:6</a:t>
            </a:r>
            <a:endParaRPr lang="en-US" sz="3200" b="1" dirty="0"/>
          </a:p>
          <a:p>
            <a:endParaRPr lang="en-US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5BD940-8D3B-4282-B6CB-8AFDD6C5F476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70" r="-2" b="-2"/>
          <a:stretch/>
        </p:blipFill>
        <p:spPr bwMode="auto">
          <a:xfrm>
            <a:off x="4639056" y="10"/>
            <a:ext cx="7552944" cy="6857990"/>
          </a:xfrm>
          <a:prstGeom prst="rect">
            <a:avLst/>
          </a:prstGeom>
          <a:noFill/>
          <a:effectLst/>
        </p:spPr>
      </p:pic>
    </p:spTree>
    <p:extLst>
      <p:ext uri="{BB962C8B-B14F-4D97-AF65-F5344CB8AC3E}">
        <p14:creationId xmlns:p14="http://schemas.microsoft.com/office/powerpoint/2010/main" val="65784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68B9A-6C88-4501-9C19-AC64C12DC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896897-7FA7-40D3-8A64-91B6921F0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114300"/>
            <a:ext cx="11709400" cy="662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S" sz="3200" b="1" i="1" dirty="0"/>
              <a:t>“Los de sobre la piedra son los que habiendo oído, reciben la palabra con gozo; pero éstos no tienen raíces; creen por algún tiempo, y en el tiempo de la prueba se apartan”</a:t>
            </a:r>
            <a:r>
              <a:rPr lang="es-US" sz="3200" b="1" dirty="0"/>
              <a:t> </a:t>
            </a:r>
            <a:r>
              <a:rPr lang="es-US" sz="3200" b="1" dirty="0" err="1"/>
              <a:t>Lc</a:t>
            </a:r>
            <a:r>
              <a:rPr lang="es-US" sz="3200" b="1" dirty="0"/>
              <a:t> 8.13 </a:t>
            </a:r>
            <a:endParaRPr lang="en-US" sz="3200" b="1" dirty="0"/>
          </a:p>
          <a:p>
            <a:pPr marL="0" indent="0">
              <a:buNone/>
            </a:pPr>
            <a:r>
              <a:rPr lang="es-US" sz="3200" b="1" i="1" dirty="0"/>
              <a:t>“Si vosotros permaneciereis en mi palabra, seréis verdaderamente mis discípulos”.</a:t>
            </a:r>
            <a:r>
              <a:rPr lang="es-US" sz="3200" b="1" dirty="0"/>
              <a:t>  </a:t>
            </a:r>
          </a:p>
          <a:p>
            <a:pPr marL="0" indent="0">
              <a:buNone/>
            </a:pPr>
            <a:endParaRPr lang="es-US" sz="3200" b="1" i="1" dirty="0"/>
          </a:p>
          <a:p>
            <a:pPr marL="0" indent="0">
              <a:buNone/>
            </a:pPr>
            <a:r>
              <a:rPr lang="es-US" sz="3200" b="1" i="1" dirty="0"/>
              <a:t>“Porque somos hechos participantes de Cristo, con tal que retengamos firme hasta el fin nuestra confianza del principio”.</a:t>
            </a:r>
            <a:r>
              <a:rPr lang="es-US" sz="3200" b="1" dirty="0"/>
              <a:t>  </a:t>
            </a:r>
          </a:p>
          <a:p>
            <a:pPr marL="0" indent="0">
              <a:buNone/>
            </a:pPr>
            <a:endParaRPr lang="es-US" sz="3200" b="1" i="1" dirty="0"/>
          </a:p>
          <a:p>
            <a:pPr marL="0" indent="0">
              <a:buNone/>
            </a:pPr>
            <a:r>
              <a:rPr lang="es-US" sz="3200" b="1" i="1" dirty="0"/>
              <a:t>“Si en verdad permanecéis fundados y firmes en la fe, y sin moveros de la esperanza del evangelio que habéis oído”</a:t>
            </a:r>
            <a:r>
              <a:rPr lang="es-US" sz="3200" b="1" dirty="0"/>
              <a:t> Col 1.23. 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87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F2838-4B92-4B12-9858-2AECA1796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78150-5412-4F1D-830F-5F1F26A00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2600"/>
            <a:ext cx="10515600" cy="5694363"/>
          </a:xfrm>
        </p:spPr>
        <p:txBody>
          <a:bodyPr/>
          <a:lstStyle/>
          <a:p>
            <a:pPr marL="0" indent="0" algn="ctr">
              <a:buNone/>
            </a:pPr>
            <a:r>
              <a:rPr lang="es-US" sz="4000" b="1" i="1" dirty="0"/>
              <a:t>“Salieron de nosotros, pero no eran de nosotros; porque si hubiesen sido de nosotros, habrían permanecido con nosotros; pero salieron para que se manifestase que no todos son de nosotros”</a:t>
            </a:r>
            <a:r>
              <a:rPr lang="es-US" sz="4000" b="1" dirty="0"/>
              <a:t> </a:t>
            </a:r>
            <a:r>
              <a:rPr lang="es-US" dirty="0"/>
              <a:t>1 Juan 2.19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9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7160367-CEF9-4E4D-8F02-D658F0A722A7}"/>
              </a:ext>
            </a:extLst>
          </p:cNvPr>
          <p:cNvPicPr/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79" r="-3" b="-3"/>
          <a:stretch/>
        </p:blipFill>
        <p:spPr bwMode="auto">
          <a:xfrm>
            <a:off x="6680201" y="10"/>
            <a:ext cx="6316795" cy="6857990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B5B166-9A91-4748-A04B-5FAA526F5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5E6D2-2126-4811-A21E-09381C3E6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798445"/>
            <a:ext cx="4706803" cy="526252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s-US" sz="3200" b="1" dirty="0">
                <a:solidFill>
                  <a:srgbClr val="FF0000"/>
                </a:solidFill>
              </a:rPr>
              <a:t>El que cayó entre espinos – Respuesta Secular</a:t>
            </a:r>
            <a:endParaRPr lang="en-US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US" sz="3200" dirty="0">
                <a:solidFill>
                  <a:srgbClr val="000000"/>
                </a:solidFill>
              </a:rPr>
              <a:t> </a:t>
            </a:r>
            <a:endParaRPr lang="en-US" sz="32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s-US" sz="3200" b="1" i="1" dirty="0">
                <a:solidFill>
                  <a:srgbClr val="000000"/>
                </a:solidFill>
              </a:rPr>
              <a:t>“Otra parte cayó entre espinos, y los espinos que nacieron juntamente con ella, la ahogaron”.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s-US" sz="3200" dirty="0" err="1">
                <a:solidFill>
                  <a:srgbClr val="000000"/>
                </a:solidFill>
              </a:rPr>
              <a:t>Lc</a:t>
            </a:r>
            <a:r>
              <a:rPr lang="es-US" sz="3200" dirty="0">
                <a:solidFill>
                  <a:srgbClr val="000000"/>
                </a:solidFill>
              </a:rPr>
              <a:t>. 8:7</a:t>
            </a:r>
            <a:endParaRPr lang="en-US" sz="32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s-US" sz="3200" b="1" dirty="0"/>
          </a:p>
          <a:p>
            <a:pPr marL="0" indent="0">
              <a:buNone/>
            </a:pPr>
            <a:r>
              <a:rPr lang="es-US" sz="3200" b="1" dirty="0"/>
              <a:t>La palabra griega para </a:t>
            </a:r>
            <a:r>
              <a:rPr lang="es-US" sz="3200" b="1" i="1" dirty="0"/>
              <a:t>“espinos”</a:t>
            </a:r>
            <a:r>
              <a:rPr lang="es-US" sz="3200" b="1" dirty="0"/>
              <a:t> es </a:t>
            </a:r>
            <a:r>
              <a:rPr lang="es-US" sz="3200" b="1" dirty="0" err="1"/>
              <a:t>akantha</a:t>
            </a:r>
            <a:endParaRPr lang="en-US" sz="3200" b="1" dirty="0"/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7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692</Words>
  <Application>Microsoft Office PowerPoint</Application>
  <PresentationFormat>Widescreen</PresentationFormat>
  <Paragraphs>60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Arturo Polo</cp:lastModifiedBy>
  <cp:revision>7</cp:revision>
  <dcterms:created xsi:type="dcterms:W3CDTF">2018-10-14T05:20:00Z</dcterms:created>
  <dcterms:modified xsi:type="dcterms:W3CDTF">2018-10-14T05:48:43Z</dcterms:modified>
</cp:coreProperties>
</file>