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72" r:id="rId3"/>
    <p:sldId id="271" r:id="rId4"/>
    <p:sldId id="270" r:id="rId5"/>
    <p:sldId id="262" r:id="rId6"/>
    <p:sldId id="269" r:id="rId7"/>
    <p:sldId id="268" r:id="rId8"/>
    <p:sldId id="267" r:id="rId9"/>
    <p:sldId id="266" r:id="rId10"/>
    <p:sldId id="265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17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571BF-6D77-45B4-9C37-D199E393D966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FE3B8-B302-41F9-8E42-C996A8EAF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755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571BF-6D77-45B4-9C37-D199E393D966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FE3B8-B302-41F9-8E42-C996A8EAF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460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571BF-6D77-45B4-9C37-D199E393D966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FE3B8-B302-41F9-8E42-C996A8EAF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005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571BF-6D77-45B4-9C37-D199E393D966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FE3B8-B302-41F9-8E42-C996A8EAF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147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571BF-6D77-45B4-9C37-D199E393D966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FE3B8-B302-41F9-8E42-C996A8EAF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129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571BF-6D77-45B4-9C37-D199E393D966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FE3B8-B302-41F9-8E42-C996A8EAF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734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571BF-6D77-45B4-9C37-D199E393D966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FE3B8-B302-41F9-8E42-C996A8EAF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608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571BF-6D77-45B4-9C37-D199E393D966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FE3B8-B302-41F9-8E42-C996A8EAF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309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571BF-6D77-45B4-9C37-D199E393D966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FE3B8-B302-41F9-8E42-C996A8EAF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734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571BF-6D77-45B4-9C37-D199E393D966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FE3B8-B302-41F9-8E42-C996A8EAF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088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571BF-6D77-45B4-9C37-D199E393D966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FE3B8-B302-41F9-8E42-C996A8EAF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999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571BF-6D77-45B4-9C37-D199E393D966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FE3B8-B302-41F9-8E42-C996A8EAF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4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0C2189D-30ED-470F-BF1B-F0429998B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58515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_tradnl" sz="4800" b="1" dirty="0"/>
          </a:p>
          <a:p>
            <a:pPr marL="0" indent="0" algn="ctr">
              <a:buNone/>
            </a:pPr>
            <a:r>
              <a:rPr lang="es-ES_tradnl" sz="4800" b="1" dirty="0"/>
              <a:t>“EL CRISTIANO DESDICHADO”</a:t>
            </a:r>
          </a:p>
          <a:p>
            <a:pPr marL="0" indent="0">
              <a:buNone/>
            </a:pPr>
            <a:endParaRPr lang="es-ES_tradnl" sz="4800" b="1" dirty="0"/>
          </a:p>
          <a:p>
            <a:pPr marL="0" indent="0" algn="ctr">
              <a:buNone/>
            </a:pPr>
            <a:r>
              <a:rPr lang="es-ES_tradnl" sz="4400" b="1" dirty="0"/>
              <a:t>Mateo 20:1-16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12468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DE377C3-8D3F-44E7-A4ED-D65E5A152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s-ES_tradnl" b="1" i="1" dirty="0"/>
              <a:t>No piense en términos de convenios y derechos en el Reino de Dios</a:t>
            </a:r>
            <a:r>
              <a:rPr lang="es-ES_tradnl" dirty="0"/>
              <a:t>.</a:t>
            </a:r>
          </a:p>
          <a:p>
            <a:pPr marL="514350" indent="-514350">
              <a:buFont typeface="+mj-lt"/>
              <a:buAutoNum type="alphaUcPeriod"/>
            </a:pPr>
            <a:endParaRPr lang="es-ES_tradnl" dirty="0"/>
          </a:p>
          <a:p>
            <a:pPr marL="514350" indent="-514350">
              <a:buFont typeface="+mj-lt"/>
              <a:buAutoNum type="alphaUcPeriod"/>
            </a:pPr>
            <a:r>
              <a:rPr lang="es-ES_tradnl" b="1" i="1" dirty="0"/>
              <a:t>No lleve un registro o cuenta de lo que hace para el Señor</a:t>
            </a:r>
          </a:p>
          <a:p>
            <a:pPr marL="514350" indent="-514350">
              <a:buFont typeface="+mj-lt"/>
              <a:buAutoNum type="alphaUcPeriod"/>
            </a:pPr>
            <a:endParaRPr lang="es-ES_tradnl" b="1" i="1" dirty="0"/>
          </a:p>
          <a:p>
            <a:pPr marL="514350" indent="-514350">
              <a:buFont typeface="+mj-lt"/>
              <a:buAutoNum type="alphaUcPeriod"/>
            </a:pPr>
            <a:r>
              <a:rPr lang="es-ES_tradnl" b="1" i="1" dirty="0"/>
              <a:t>Regocijarnos en que todo, que todo es por gracia</a:t>
            </a:r>
            <a:r>
              <a:rPr lang="es-ES_tradnl" dirty="0"/>
              <a:t>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598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6D0C60D-BDF9-494B-8597-CFD20764EC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585152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ES_tradnl" b="1" dirty="0">
                <a:solidFill>
                  <a:srgbClr val="FF0000"/>
                </a:solidFill>
              </a:rPr>
              <a:t>CONCLUSION: </a:t>
            </a:r>
          </a:p>
          <a:p>
            <a:pPr marL="0" indent="0">
              <a:buNone/>
            </a:pPr>
            <a:endParaRPr lang="es-ES_tradnl" b="1" dirty="0"/>
          </a:p>
          <a:p>
            <a:pPr marL="514350" indent="-514350">
              <a:buFont typeface="+mj-lt"/>
              <a:buAutoNum type="arabicPeriod"/>
            </a:pPr>
            <a:r>
              <a:rPr lang="es-ES_tradnl" b="1" dirty="0"/>
              <a:t>Así que hermanos la felicidad no debe estar en lo que haces, o lo que piensas hacer. Sino en la gracia de Dios en Jesucristo nuestro Señor. </a:t>
            </a:r>
          </a:p>
          <a:p>
            <a:pPr marL="514350" indent="-514350">
              <a:buFont typeface="+mj-lt"/>
              <a:buAutoNum type="arabicPeriod"/>
            </a:pPr>
            <a:endParaRPr lang="es-ES_tradnl" b="1" dirty="0"/>
          </a:p>
          <a:p>
            <a:pPr marL="514350" indent="-514350">
              <a:buFont typeface="+mj-lt"/>
              <a:buAutoNum type="arabicPeriod"/>
            </a:pPr>
            <a:r>
              <a:rPr lang="es-ES_tradnl" b="1" dirty="0"/>
              <a:t>Lo que tiene otro que tú no tienes, es por la gracia de Dios. Lo que Dios le pueda dar a una iglesia, y a otra no, es por su gracia. TODO ES POR GRACIA. ¿Quiénes somos nosotros para murmurar lo que no nos dan o no recibimos? </a:t>
            </a:r>
          </a:p>
          <a:p>
            <a:pPr marL="514350" indent="-514350">
              <a:buFont typeface="+mj-lt"/>
              <a:buAutoNum type="arabicPeriod"/>
            </a:pPr>
            <a:endParaRPr lang="es-ES_tradnl" b="1" dirty="0"/>
          </a:p>
          <a:p>
            <a:pPr marL="514350" indent="-514350">
              <a:buFont typeface="+mj-lt"/>
              <a:buAutoNum type="arabicPeriod"/>
            </a:pPr>
            <a:r>
              <a:rPr lang="es-ES_tradnl" b="1" dirty="0"/>
              <a:t>1Cor. 15:10 dice: </a:t>
            </a:r>
            <a:r>
              <a:rPr lang="es-ES_tradnl" b="1" i="1" dirty="0"/>
              <a:t>"Porque por la gracia de Dios soy lo que soy; (y su gracia no ha sido en vano para conmigo, antes he trabajado más que todos ellos;)   pero no yo, sino la gracia de Dios conmigo".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29868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57E52FF-FED3-4D57-A769-CAE279219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274638"/>
            <a:ext cx="8305800" cy="585152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_tradnl" b="1" u="sng" dirty="0">
                <a:solidFill>
                  <a:srgbClr val="FF0000"/>
                </a:solidFill>
              </a:rPr>
              <a:t>Peligro</a:t>
            </a:r>
            <a:r>
              <a:rPr lang="es-ES_tradnl" b="1" dirty="0"/>
              <a:t>: Vivir como cristianos desdichados e infelices en nuestra vida cristiana.</a:t>
            </a:r>
          </a:p>
          <a:p>
            <a:pPr marL="0" indent="0">
              <a:buNone/>
            </a:pPr>
            <a:endParaRPr lang="es-ES_tradnl" b="1" dirty="0"/>
          </a:p>
          <a:p>
            <a:pPr marL="0" indent="0" algn="ctr">
              <a:buNone/>
            </a:pPr>
            <a:r>
              <a:rPr lang="es-ES_tradnl" b="1" i="1" dirty="0"/>
              <a:t>“Mira Señor lo que hemos dejado, te hemos seguido, ¿qué, pues tendremos?”. </a:t>
            </a:r>
            <a:r>
              <a:rPr lang="es-ES_tradnl" b="1" dirty="0"/>
              <a:t>Mat. 19:27.</a:t>
            </a:r>
          </a:p>
          <a:p>
            <a:pPr marL="0" indent="0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s-ES_tradnl" b="1" i="1" dirty="0"/>
              <a:t>"Pero muchos primeros serán postreros, y postreros, primeros”. Mt. 19:30 </a:t>
            </a:r>
          </a:p>
          <a:p>
            <a:pPr marL="0" indent="0" algn="ctr">
              <a:buNone/>
            </a:pPr>
            <a:endParaRPr lang="es-ES_tradnl" b="1" i="1" dirty="0"/>
          </a:p>
          <a:p>
            <a:pPr marL="0" indent="0" algn="ctr">
              <a:buNone/>
            </a:pPr>
            <a:r>
              <a:rPr lang="es-ES_tradnl" b="1" i="1" dirty="0"/>
              <a:t>“Así, los primeros serán postreros, y los postreros, primeros; porque muchos son llamados, mas pocos escogidos”.</a:t>
            </a:r>
            <a:r>
              <a:rPr lang="en-US" b="1" i="1" dirty="0"/>
              <a:t> </a:t>
            </a:r>
            <a:r>
              <a:rPr lang="es-ES_tradnl" b="1" dirty="0"/>
              <a:t>Mt. 20:16</a:t>
            </a:r>
            <a:endParaRPr lang="en-US" b="1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157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AD69CFB-18E4-4A62-93CB-C998ABEB9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342900"/>
            <a:ext cx="5181600" cy="61722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s-ES_tradnl" b="1" dirty="0"/>
              <a:t>“</a:t>
            </a:r>
            <a:r>
              <a:rPr lang="es-ES" b="1" dirty="0"/>
              <a:t>No me mueve, mi Dios, para quererte,</a:t>
            </a:r>
            <a:endParaRPr lang="en-US" b="1" dirty="0"/>
          </a:p>
          <a:p>
            <a:pPr marL="0" indent="0">
              <a:buNone/>
            </a:pPr>
            <a:r>
              <a:rPr lang="es-ES" b="1" dirty="0"/>
              <a:t>el Cielo que me tienes prometido;</a:t>
            </a:r>
            <a:endParaRPr lang="en-US" b="1" dirty="0"/>
          </a:p>
          <a:p>
            <a:pPr marL="0" indent="0">
              <a:buNone/>
            </a:pPr>
            <a:r>
              <a:rPr lang="es-ES" b="1" dirty="0"/>
              <a:t>ni me mueve el Infierno tan temido,</a:t>
            </a:r>
            <a:endParaRPr lang="en-US" b="1" dirty="0"/>
          </a:p>
          <a:p>
            <a:pPr marL="0" indent="0">
              <a:buNone/>
            </a:pPr>
            <a:r>
              <a:rPr lang="es-ES" b="1" dirty="0"/>
              <a:t>para dejar, por eso, de ofenderte.</a:t>
            </a:r>
            <a:endParaRPr lang="en-US" b="1" dirty="0"/>
          </a:p>
          <a:p>
            <a:pPr marL="0" indent="0">
              <a:buNone/>
            </a:pPr>
            <a:r>
              <a:rPr lang="es-ES" b="1" dirty="0"/>
              <a:t> </a:t>
            </a:r>
            <a:endParaRPr lang="en-US" b="1" dirty="0"/>
          </a:p>
          <a:p>
            <a:pPr marL="0" indent="0">
              <a:buNone/>
            </a:pPr>
            <a:r>
              <a:rPr lang="es-ES" b="1" dirty="0"/>
              <a:t>Tú me mueves, Señor, muéveme el verte</a:t>
            </a:r>
            <a:endParaRPr lang="en-US" b="1" dirty="0"/>
          </a:p>
          <a:p>
            <a:pPr marL="0" indent="0">
              <a:buNone/>
            </a:pPr>
            <a:r>
              <a:rPr lang="es-ES" b="1" dirty="0"/>
              <a:t>clavado en una cruz y escarnecido;</a:t>
            </a:r>
            <a:endParaRPr lang="en-US" b="1" dirty="0"/>
          </a:p>
          <a:p>
            <a:pPr marL="0" indent="0">
              <a:buNone/>
            </a:pPr>
            <a:r>
              <a:rPr lang="es-ES" b="1" dirty="0"/>
              <a:t>muéveme el ver tu cuerpo tan herido;</a:t>
            </a:r>
            <a:endParaRPr lang="en-US" b="1" dirty="0"/>
          </a:p>
          <a:p>
            <a:pPr marL="0" indent="0">
              <a:buNone/>
            </a:pPr>
            <a:r>
              <a:rPr lang="es-ES" b="1" dirty="0"/>
              <a:t>muéveme tus afrentas y tu muerte.</a:t>
            </a:r>
            <a:endParaRPr lang="en-US" b="1" dirty="0"/>
          </a:p>
          <a:p>
            <a:pPr marL="0" indent="0">
              <a:buNone/>
            </a:pPr>
            <a:r>
              <a:rPr lang="es-ES" b="1" dirty="0"/>
              <a:t> </a:t>
            </a:r>
            <a:endParaRPr lang="en-US" b="1" dirty="0"/>
          </a:p>
          <a:p>
            <a:pPr marL="0" indent="0">
              <a:buNone/>
            </a:pPr>
            <a:r>
              <a:rPr lang="es-ES" b="1" dirty="0"/>
              <a:t>Muéveme, en fin, tu amor de tal manera</a:t>
            </a:r>
            <a:endParaRPr lang="en-US" b="1" dirty="0"/>
          </a:p>
          <a:p>
            <a:pPr marL="0" indent="0">
              <a:buNone/>
            </a:pPr>
            <a:r>
              <a:rPr lang="es-ES" b="1" dirty="0"/>
              <a:t>que aunque no hubiera Cielo, yo te amara;</a:t>
            </a:r>
            <a:endParaRPr lang="en-US" b="1" dirty="0"/>
          </a:p>
          <a:p>
            <a:pPr marL="0" indent="0">
              <a:buNone/>
            </a:pPr>
            <a:r>
              <a:rPr lang="es-ES" b="1" dirty="0"/>
              <a:t>y aunque no hubiera Infierno, te temiera.</a:t>
            </a:r>
            <a:endParaRPr lang="en-US" b="1" dirty="0"/>
          </a:p>
          <a:p>
            <a:pPr marL="0" indent="0">
              <a:buNone/>
            </a:pPr>
            <a:r>
              <a:rPr lang="es-ES" b="1" dirty="0"/>
              <a:t> </a:t>
            </a:r>
            <a:endParaRPr lang="en-US" b="1" dirty="0"/>
          </a:p>
          <a:p>
            <a:pPr marL="0" indent="0">
              <a:buNone/>
            </a:pPr>
            <a:r>
              <a:rPr lang="es-ES" b="1" dirty="0"/>
              <a:t>No me tienes que dar porque te quiera,</a:t>
            </a:r>
            <a:endParaRPr lang="en-US" b="1" dirty="0"/>
          </a:p>
          <a:p>
            <a:pPr marL="0" indent="0">
              <a:buNone/>
            </a:pPr>
            <a:r>
              <a:rPr lang="es-ES" b="1" dirty="0"/>
              <a:t>pues aunque lo que espero, no esperara,</a:t>
            </a:r>
            <a:endParaRPr lang="en-US" b="1" dirty="0"/>
          </a:p>
          <a:p>
            <a:pPr marL="0" indent="0">
              <a:buNone/>
            </a:pPr>
            <a:r>
              <a:rPr lang="es-ES" b="1" dirty="0"/>
              <a:t>lo mismo que te quiero, te quisiera</a:t>
            </a:r>
            <a:r>
              <a:rPr lang="es-ES" b="1" dirty="0" smtClean="0"/>
              <a:t>”</a:t>
            </a:r>
          </a:p>
          <a:p>
            <a:pPr marL="0" indent="0" algn="r">
              <a:buNone/>
            </a:pPr>
            <a:endParaRPr lang="es-ES" b="1" dirty="0" smtClean="0"/>
          </a:p>
          <a:p>
            <a:pPr marL="0" indent="0" algn="r">
              <a:buNone/>
            </a:pPr>
            <a:r>
              <a:rPr lang="es-ES" b="1" dirty="0" smtClean="0"/>
              <a:t>-Santa Teresa de Jesús (1515-1582)</a:t>
            </a:r>
          </a:p>
        </p:txBody>
      </p:sp>
    </p:spTree>
    <p:extLst>
      <p:ext uri="{BB962C8B-B14F-4D97-AF65-F5344CB8AC3E}">
        <p14:creationId xmlns:p14="http://schemas.microsoft.com/office/powerpoint/2010/main" val="88498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7A3E83-2DD4-46E6-A35B-9C5FA3F1A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marL="571500" indent="-571500">
              <a:buAutoNum type="romanUcPeriod"/>
            </a:pPr>
            <a:r>
              <a:rPr lang="es-ES_tradnl" b="1" dirty="0">
                <a:solidFill>
                  <a:srgbClr val="FF0000"/>
                </a:solidFill>
              </a:rPr>
              <a:t>¿CUAL FUE LA CAUSA DEL PROBLEMA? </a:t>
            </a:r>
          </a:p>
          <a:p>
            <a:pPr marL="571500" indent="-571500">
              <a:buAutoNum type="romanUcPeriod"/>
            </a:pPr>
            <a:endParaRPr lang="es-ES_tradnl" b="1" i="1" u="sng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lphaUcPeriod"/>
            </a:pPr>
            <a:r>
              <a:rPr lang="es-ES_tradnl" b="1" i="1" u="sng" dirty="0">
                <a:solidFill>
                  <a:srgbClr val="FF0000"/>
                </a:solidFill>
              </a:rPr>
              <a:t>La actitud de pensar en términos de convenio y derechos.</a:t>
            </a:r>
            <a:r>
              <a:rPr lang="es-ES_tradnl" b="1" dirty="0">
                <a:solidFill>
                  <a:srgbClr val="FF0000"/>
                </a:solidFill>
              </a:rPr>
              <a:t>  </a:t>
            </a:r>
          </a:p>
          <a:p>
            <a:pPr marL="0" indent="0">
              <a:buNone/>
            </a:pPr>
            <a:endParaRPr lang="es-ES_tradnl" b="1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s-ES_tradnl" b="1" i="1" dirty="0"/>
              <a:t>“Y habiendo convenido con los obreros en un denario al día, los envió a su viña</a:t>
            </a:r>
            <a:r>
              <a:rPr lang="en-US" b="1" i="1" dirty="0"/>
              <a:t>”. </a:t>
            </a:r>
            <a:r>
              <a:rPr lang="es-ES_tradnl" b="1" dirty="0"/>
              <a:t>Mt 20:2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025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74BE7CB-167D-4900-9E32-0258A1BD1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5851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sz="3300" b="1" dirty="0"/>
              <a:t>Los contrató en diferentes horarios:</a:t>
            </a:r>
            <a:endParaRPr lang="en-US" sz="3300" b="1" dirty="0"/>
          </a:p>
          <a:p>
            <a:pPr marL="0" indent="0">
              <a:buNone/>
            </a:pPr>
            <a:r>
              <a:rPr lang="es-ES_tradnl" sz="3300" b="1" dirty="0"/>
              <a:t> </a:t>
            </a:r>
            <a:endParaRPr lang="en-US" sz="3300" b="1" dirty="0"/>
          </a:p>
          <a:p>
            <a:pPr marL="0" indent="0">
              <a:buNone/>
            </a:pPr>
            <a:r>
              <a:rPr lang="es-ES_tradnl" sz="3300" b="1" dirty="0"/>
              <a:t>1 grupo: Por la mañana</a:t>
            </a:r>
            <a:endParaRPr lang="en-US" sz="3300" b="1" dirty="0"/>
          </a:p>
          <a:p>
            <a:pPr marL="0" indent="0">
              <a:buNone/>
            </a:pPr>
            <a:r>
              <a:rPr lang="es-ES_tradnl" sz="3300" b="1" dirty="0"/>
              <a:t>2 grupo: A la hora tercera, esto es 9 am</a:t>
            </a:r>
            <a:endParaRPr lang="en-US" sz="3300" b="1" dirty="0"/>
          </a:p>
          <a:p>
            <a:pPr marL="0" indent="0">
              <a:buNone/>
            </a:pPr>
            <a:r>
              <a:rPr lang="es-ES_tradnl" sz="3300" b="1" dirty="0"/>
              <a:t>3 grupo: A la hora sexta, mediodía 12.00 pm</a:t>
            </a:r>
            <a:endParaRPr lang="en-US" sz="3300" b="1" dirty="0"/>
          </a:p>
          <a:p>
            <a:pPr marL="0" indent="0">
              <a:buNone/>
            </a:pPr>
            <a:r>
              <a:rPr lang="es-ES_tradnl" sz="3300" b="1" dirty="0"/>
              <a:t>4 grupo: A la novena hora, eso es 3.00 pm</a:t>
            </a:r>
            <a:endParaRPr lang="en-US" sz="3300" b="1" dirty="0"/>
          </a:p>
          <a:p>
            <a:pPr marL="0" indent="0">
              <a:buNone/>
            </a:pPr>
            <a:r>
              <a:rPr lang="es-ES_tradnl" sz="3300" b="1" dirty="0"/>
              <a:t>5 grupo: A la undécima hora, eso es 5.00 pm </a:t>
            </a:r>
            <a:endParaRPr lang="en-US" sz="3300" b="1" dirty="0"/>
          </a:p>
        </p:txBody>
      </p:sp>
    </p:spTree>
    <p:extLst>
      <p:ext uri="{BB962C8B-B14F-4D97-AF65-F5344CB8AC3E}">
        <p14:creationId xmlns:p14="http://schemas.microsoft.com/office/powerpoint/2010/main" val="294648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C205FDC-AD80-459F-89B7-BFB0800EA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58515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_tradnl" b="1" dirty="0">
                <a:solidFill>
                  <a:srgbClr val="FF0000"/>
                </a:solidFill>
              </a:rPr>
              <a:t>B</a:t>
            </a:r>
            <a:r>
              <a:rPr lang="es-ES_tradnl" b="1" i="1" dirty="0">
                <a:solidFill>
                  <a:srgbClr val="FF0000"/>
                </a:solidFill>
              </a:rPr>
              <a:t>. </a:t>
            </a:r>
            <a:r>
              <a:rPr lang="es-ES_tradnl" b="1" i="1" u="sng" dirty="0">
                <a:solidFill>
                  <a:srgbClr val="FF0000"/>
                </a:solidFill>
              </a:rPr>
              <a:t>Estaban llevando un control y valor de su trabajo</a:t>
            </a:r>
            <a:r>
              <a:rPr lang="es-ES_tradnl" dirty="0">
                <a:solidFill>
                  <a:srgbClr val="FF0000"/>
                </a:solidFill>
              </a:rPr>
              <a:t>. </a:t>
            </a:r>
          </a:p>
          <a:p>
            <a:pPr marL="514350" indent="-514350">
              <a:buFont typeface="+mj-lt"/>
              <a:buAutoNum type="alphaUcPeriod"/>
            </a:pPr>
            <a:endParaRPr lang="es-ES_tradnl" i="1" dirty="0"/>
          </a:p>
          <a:p>
            <a:pPr marL="0" indent="0">
              <a:buNone/>
            </a:pPr>
            <a:r>
              <a:rPr lang="es-ES_tradnl" i="1" dirty="0"/>
              <a:t>“Estos postreros han trabajado una sola hora, y los has hecho iguales a nosotros, que hemos soportado la carga y el calor del día”.</a:t>
            </a:r>
            <a:r>
              <a:rPr lang="en-US" i="1" dirty="0"/>
              <a:t> </a:t>
            </a:r>
            <a:r>
              <a:rPr lang="es-ES_tradnl" dirty="0"/>
              <a:t>v. 12 </a:t>
            </a:r>
          </a:p>
          <a:p>
            <a:pPr marL="514350" indent="-514350">
              <a:buFont typeface="+mj-lt"/>
              <a:buAutoNum type="alphaUcPeriod"/>
            </a:pPr>
            <a:endParaRPr lang="es-ES_tradnl" dirty="0"/>
          </a:p>
          <a:p>
            <a:pPr marL="0" indent="0">
              <a:buNone/>
            </a:pPr>
            <a:r>
              <a:rPr lang="es-ES_tradnl" b="1" dirty="0">
                <a:solidFill>
                  <a:srgbClr val="FF0000"/>
                </a:solidFill>
              </a:rPr>
              <a:t>C. </a:t>
            </a:r>
            <a:r>
              <a:rPr lang="es-ES_tradnl" b="1" i="1" u="sng" dirty="0">
                <a:solidFill>
                  <a:srgbClr val="FF0000"/>
                </a:solidFill>
              </a:rPr>
              <a:t>Empezaron a murmurar</a:t>
            </a:r>
            <a:r>
              <a:rPr lang="es-ES_tradnl" dirty="0">
                <a:solidFill>
                  <a:srgbClr val="FF0000"/>
                </a:solidFill>
              </a:rPr>
              <a:t>.  </a:t>
            </a:r>
          </a:p>
          <a:p>
            <a:pPr marL="0" indent="0">
              <a:buNone/>
            </a:pPr>
            <a:endParaRPr lang="es-ES_tradnl" i="1" dirty="0"/>
          </a:p>
          <a:p>
            <a:pPr marL="0" indent="0">
              <a:buNone/>
            </a:pPr>
            <a:r>
              <a:rPr lang="es-ES_tradnl" i="1" dirty="0"/>
              <a:t>“Y al recibirlo, murmuraban contra el padre de familia</a:t>
            </a:r>
            <a:r>
              <a:rPr lang="en-US" i="1" dirty="0"/>
              <a:t>”. </a:t>
            </a:r>
            <a:r>
              <a:rPr lang="es-ES_tradnl" dirty="0"/>
              <a:t>v.11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235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0C634AF-89DA-41CD-819D-35ACE7F90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58515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3600" b="1" i="1" dirty="0"/>
              <a:t>“Haced todo sin murmuraciones y contiendas, </a:t>
            </a:r>
            <a:r>
              <a:rPr lang="es-ES" sz="3600" b="1" i="1" u="sng" dirty="0"/>
              <a:t>‎</a:t>
            </a:r>
            <a:r>
              <a:rPr lang="es-ES" sz="3600" b="1" i="1" dirty="0"/>
              <a:t>para que seáis irreprensibles y sencillos, hijos de Dios sin mancha en medio de una generación maligna y perversa, en medio de la cual resplandecéis como luminares en el mundo”</a:t>
            </a:r>
            <a:r>
              <a:rPr lang="es-ES" sz="3600" b="1" dirty="0"/>
              <a:t>.  </a:t>
            </a:r>
            <a:r>
              <a:rPr lang="es-ES" sz="2800" b="1" dirty="0"/>
              <a:t>Fil 2:14-15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915595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D5F289D-39D7-4C05-BEFF-F3B4158B6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585152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_tradnl" b="1" dirty="0">
                <a:solidFill>
                  <a:srgbClr val="FF0000"/>
                </a:solidFill>
              </a:rPr>
              <a:t>D. </a:t>
            </a:r>
            <a:r>
              <a:rPr lang="es-ES_tradnl" b="1" i="1" u="sng" dirty="0">
                <a:solidFill>
                  <a:srgbClr val="FF0000"/>
                </a:solidFill>
              </a:rPr>
              <a:t>El desprecio y cierto grado de celos por los otros</a:t>
            </a:r>
            <a:r>
              <a:rPr lang="es-ES_tradnl" b="1" dirty="0">
                <a:solidFill>
                  <a:srgbClr val="FF0000"/>
                </a:solidFill>
              </a:rPr>
              <a:t>.  </a:t>
            </a:r>
          </a:p>
          <a:p>
            <a:pPr marL="0" indent="0">
              <a:buNone/>
            </a:pPr>
            <a:endParaRPr lang="es-ES_tradnl" b="1" i="1" dirty="0"/>
          </a:p>
          <a:p>
            <a:pPr marL="0" indent="0">
              <a:buNone/>
            </a:pPr>
            <a:r>
              <a:rPr lang="es-ES_tradnl" b="1" i="1" dirty="0"/>
              <a:t>“Estos postreros han trabajado una sola hora, y los has hecho iguales a nosotros, que hemos soportado la carga y el calor del día”.</a:t>
            </a:r>
            <a:r>
              <a:rPr lang="en-US" b="1" i="1" dirty="0"/>
              <a:t> </a:t>
            </a:r>
            <a:r>
              <a:rPr lang="es-ES_tradnl" b="1" dirty="0"/>
              <a:t>v. 12  </a:t>
            </a:r>
          </a:p>
          <a:p>
            <a:pPr marL="0" indent="0">
              <a:buNone/>
            </a:pPr>
            <a:endParaRPr lang="es-ES_tradnl" b="1" dirty="0"/>
          </a:p>
          <a:p>
            <a:pPr marL="0" indent="0">
              <a:buNone/>
            </a:pPr>
            <a:r>
              <a:rPr lang="es-ES_tradnl" b="1" dirty="0">
                <a:solidFill>
                  <a:srgbClr val="FF0000"/>
                </a:solidFill>
              </a:rPr>
              <a:t>E. </a:t>
            </a:r>
            <a:r>
              <a:rPr lang="es-ES_tradnl" b="1" i="1" u="sng" dirty="0">
                <a:solidFill>
                  <a:srgbClr val="FF0000"/>
                </a:solidFill>
              </a:rPr>
              <a:t>Había un sentimiento de que el padre de familia fue injusto</a:t>
            </a:r>
            <a:r>
              <a:rPr lang="es-ES_tradnl" b="1" dirty="0">
                <a:solidFill>
                  <a:srgbClr val="FF0000"/>
                </a:solidFill>
              </a:rPr>
              <a:t>.  </a:t>
            </a:r>
          </a:p>
          <a:p>
            <a:pPr marL="0" indent="0">
              <a:buNone/>
            </a:pPr>
            <a:endParaRPr lang="es-ES_tradnl" b="1" i="1" dirty="0"/>
          </a:p>
          <a:p>
            <a:pPr marL="0" indent="0">
              <a:buNone/>
            </a:pPr>
            <a:r>
              <a:rPr lang="es-ES_tradnl" b="1" i="1" dirty="0"/>
              <a:t>“Amigo, no te hago agravio; ¿no conviniste </a:t>
            </a:r>
            <a:r>
              <a:rPr lang="es-ES_tradnl" i="1" dirty="0"/>
              <a:t>conmigo en un denario?</a:t>
            </a:r>
            <a:r>
              <a:rPr lang="en-US" i="1" dirty="0"/>
              <a:t>” v</a:t>
            </a:r>
            <a:r>
              <a:rPr lang="es-ES_tradnl" dirty="0"/>
              <a:t>. 13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723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248B1CF-10C0-45DD-85B7-BC358DB72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marL="0" indent="0">
              <a:buNone/>
            </a:pPr>
            <a:r>
              <a:rPr lang="es-ES_tradnl" b="1" dirty="0">
                <a:solidFill>
                  <a:srgbClr val="FF0000"/>
                </a:solidFill>
              </a:rPr>
              <a:t>II. ¿CUAL ES LA SOLUCION AL PROBLEMA? </a:t>
            </a:r>
          </a:p>
          <a:p>
            <a:endParaRPr lang="es-ES_tradnl" b="1" dirty="0"/>
          </a:p>
          <a:p>
            <a:pPr marL="0" indent="0">
              <a:buNone/>
            </a:pPr>
            <a:r>
              <a:rPr lang="es-ES_tradnl" b="1" dirty="0"/>
              <a:t>D</a:t>
            </a:r>
            <a:r>
              <a:rPr lang="es-ES_tradnl" dirty="0"/>
              <a:t>ebemos decirnos a nosotros mismos: </a:t>
            </a:r>
            <a:r>
              <a:rPr lang="es-ES_tradnl" b="1" u="sng" dirty="0"/>
              <a:t>"Ahora soy cristiano, y porque soy cristiano estoy en el Reino de Dios, y todo mi pensamiento tiene que ser diferente. todo aquí es diferente. No debo traer conmigo aquellas viejas ideas, aquellos viejos estados de ánimo y conceptos de pensamientos"</a:t>
            </a:r>
            <a:r>
              <a:rPr lang="es-ES_tradnl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96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906</TotalTime>
  <Words>586</Words>
  <Application>Microsoft Office PowerPoint</Application>
  <PresentationFormat>On-screen Show (4:3)</PresentationFormat>
  <Paragraphs>72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ARTURO</dc:creator>
  <cp:lastModifiedBy>Audiovisual</cp:lastModifiedBy>
  <cp:revision>18</cp:revision>
  <dcterms:created xsi:type="dcterms:W3CDTF">2013-05-11T20:00:23Z</dcterms:created>
  <dcterms:modified xsi:type="dcterms:W3CDTF">2018-11-11T18:17:24Z</dcterms:modified>
</cp:coreProperties>
</file>