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2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1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9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3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0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9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4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025F2-E592-489C-BB1D-ABE165F27C5F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C456-A3B5-4051-831C-EB40995F9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1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57BC9-D8D5-4BDA-A42F-B4712529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C08FE-8A3F-487C-B812-87E5F1625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2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CONCLUSIÓN: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b="1" dirty="0"/>
              <a:t>LA VICTORIA SOBRE LA IRA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1. Aprender a pasar por alto los desacuerdos triviales.  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ES" b="1" i="1" dirty="0"/>
              <a:t>“Las personas sensatas no pierden los estribos; se ganan el respeto pasando por alto las ofensas”</a:t>
            </a:r>
            <a:r>
              <a:rPr lang="es-ES" b="1" dirty="0"/>
              <a:t>.   </a:t>
            </a:r>
            <a:r>
              <a:rPr lang="es-ES" dirty="0"/>
              <a:t>(</a:t>
            </a:r>
            <a:r>
              <a:rPr lang="es-ES" dirty="0" err="1"/>
              <a:t>Pv</a:t>
            </a:r>
            <a:r>
              <a:rPr lang="es-ES" dirty="0"/>
              <a:t>. 19:11 NTV) 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“El que comienza la discordia es como quien suelta las aguas; Deja, pues, la contienda, antes que se enrede”.</a:t>
            </a:r>
            <a:r>
              <a:rPr lang="es-ES" b="1" dirty="0"/>
              <a:t> </a:t>
            </a:r>
            <a:r>
              <a:rPr lang="es-ES" dirty="0"/>
              <a:t> (</a:t>
            </a:r>
            <a:r>
              <a:rPr lang="es-ES" dirty="0" err="1"/>
              <a:t>Pv</a:t>
            </a:r>
            <a:r>
              <a:rPr lang="es-ES" dirty="0"/>
              <a:t>. 17:14)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2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2. Evitar la amistad íntima con personas que son propensas a la ira.  </a:t>
            </a:r>
          </a:p>
          <a:p>
            <a:pPr marL="0" indent="0">
              <a:buNone/>
            </a:pPr>
            <a:endParaRPr lang="es-ES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b="1" i="1" dirty="0"/>
              <a:t>“No te entremetas con el iracundo,</a:t>
            </a:r>
            <a:r>
              <a:rPr lang="en-US" b="1" i="1" dirty="0"/>
              <a:t> Ni </a:t>
            </a:r>
            <a:r>
              <a:rPr lang="en-US" b="1" i="1" dirty="0" err="1"/>
              <a:t>te</a:t>
            </a:r>
            <a:r>
              <a:rPr lang="en-US" b="1" i="1" dirty="0"/>
              <a:t> </a:t>
            </a:r>
            <a:r>
              <a:rPr lang="en-US" b="1" i="1" dirty="0" err="1"/>
              <a:t>acompañes</a:t>
            </a:r>
            <a:r>
              <a:rPr lang="en-US" b="1" i="1" dirty="0"/>
              <a:t> con el hombre de </a:t>
            </a:r>
            <a:r>
              <a:rPr lang="en-US" b="1" i="1" dirty="0" err="1"/>
              <a:t>enojos</a:t>
            </a:r>
            <a:r>
              <a:rPr lang="en-US" b="1" i="1" dirty="0"/>
              <a:t>, </a:t>
            </a:r>
            <a:r>
              <a:rPr lang="es-ES" b="1" i="1" dirty="0"/>
              <a:t>No sea que aprendas sus maneras,</a:t>
            </a:r>
            <a:r>
              <a:rPr lang="en-US" b="1" i="1" dirty="0"/>
              <a:t> Y tomes </a:t>
            </a:r>
            <a:r>
              <a:rPr lang="en-US" b="1" i="1" dirty="0" err="1"/>
              <a:t>lazo</a:t>
            </a:r>
            <a:r>
              <a:rPr lang="en-US" b="1" i="1" dirty="0"/>
              <a:t> </a:t>
            </a:r>
            <a:r>
              <a:rPr lang="en-US" b="1" i="1" dirty="0" err="1"/>
              <a:t>para</a:t>
            </a:r>
            <a:r>
              <a:rPr lang="en-US" b="1" i="1" dirty="0"/>
              <a:t> </a:t>
            </a:r>
            <a:r>
              <a:rPr lang="en-US" b="1" i="1" dirty="0" err="1"/>
              <a:t>tu</a:t>
            </a:r>
            <a:r>
              <a:rPr lang="en-US" b="1" i="1" dirty="0"/>
              <a:t> alma”</a:t>
            </a:r>
            <a:r>
              <a:rPr lang="es-ES" b="1" dirty="0"/>
              <a:t>. </a:t>
            </a:r>
            <a:r>
              <a:rPr lang="es-ES" dirty="0"/>
              <a:t>(</a:t>
            </a:r>
            <a:r>
              <a:rPr lang="es-ES" dirty="0" err="1"/>
              <a:t>Pv</a:t>
            </a:r>
            <a:r>
              <a:rPr lang="es-ES" dirty="0"/>
              <a:t>. 22:24,25)</a:t>
            </a:r>
            <a:r>
              <a:rPr lang="es-ES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540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3.</a:t>
            </a:r>
            <a:r>
              <a:rPr lang="es-ES" b="1" dirty="0"/>
              <a:t> </a:t>
            </a:r>
            <a:r>
              <a:rPr lang="es-ES" b="1" dirty="0">
                <a:solidFill>
                  <a:srgbClr val="0070C0"/>
                </a:solidFill>
              </a:rPr>
              <a:t>Tener mucho cuidado con la lengua</a:t>
            </a:r>
            <a:r>
              <a:rPr lang="es-ES" b="1" dirty="0"/>
              <a:t>. 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i="1" dirty="0"/>
              <a:t>“La blanda respuesta quita la ira;</a:t>
            </a:r>
            <a:r>
              <a:rPr lang="en-US" b="1" i="1" dirty="0"/>
              <a:t> Mas la </a:t>
            </a:r>
            <a:r>
              <a:rPr lang="en-US" b="1" i="1" dirty="0" err="1"/>
              <a:t>palabra</a:t>
            </a:r>
            <a:r>
              <a:rPr lang="en-US" b="1" i="1" dirty="0"/>
              <a:t> </a:t>
            </a:r>
            <a:r>
              <a:rPr lang="en-US" b="1" i="1" dirty="0" err="1"/>
              <a:t>áspera</a:t>
            </a:r>
            <a:r>
              <a:rPr lang="en-US" b="1" i="1" dirty="0"/>
              <a:t> </a:t>
            </a:r>
            <a:r>
              <a:rPr lang="en-US" b="1" i="1" dirty="0" err="1"/>
              <a:t>hace</a:t>
            </a:r>
            <a:r>
              <a:rPr lang="en-US" b="1" i="1" dirty="0"/>
              <a:t> </a:t>
            </a:r>
            <a:r>
              <a:rPr lang="en-US" b="1" i="1" dirty="0" err="1"/>
              <a:t>subir</a:t>
            </a:r>
            <a:r>
              <a:rPr lang="en-US" b="1" i="1" dirty="0"/>
              <a:t> el furor”</a:t>
            </a:r>
            <a:r>
              <a:rPr lang="es-ES" b="1" dirty="0"/>
              <a:t>.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s-ES" dirty="0"/>
              <a:t>Pv.15:1)</a:t>
            </a:r>
            <a:endParaRPr lang="en-US" dirty="0"/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“El que guarda su boca y su lengua,</a:t>
            </a:r>
            <a:r>
              <a:rPr lang="en-US" b="1" i="1" dirty="0"/>
              <a:t> Su alma </a:t>
            </a:r>
            <a:r>
              <a:rPr lang="en-US" b="1" i="1" dirty="0" err="1"/>
              <a:t>guarda</a:t>
            </a:r>
            <a:r>
              <a:rPr lang="en-US" b="1" i="1" dirty="0"/>
              <a:t> de </a:t>
            </a:r>
            <a:r>
              <a:rPr lang="en-US" b="1" i="1" dirty="0" err="1"/>
              <a:t>angustias</a:t>
            </a:r>
            <a:r>
              <a:rPr lang="en-US" b="1" i="1" dirty="0"/>
              <a:t>”</a:t>
            </a:r>
            <a:r>
              <a:rPr lang="es-ES" b="1" dirty="0"/>
              <a:t>.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Pv</a:t>
            </a:r>
            <a:r>
              <a:rPr lang="en-US" dirty="0"/>
              <a:t>. 21:23)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4. Cultivar la sinceridad en la comunicación</a:t>
            </a:r>
            <a:r>
              <a:rPr lang="es-ES" b="1" dirty="0"/>
              <a:t>. 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“Cruel es la ira, e impetuoso el furor;</a:t>
            </a:r>
            <a:r>
              <a:rPr lang="en-US" b="1" i="1" dirty="0"/>
              <a:t> Mas ¿</a:t>
            </a:r>
            <a:r>
              <a:rPr lang="en-US" b="1" i="1" dirty="0" err="1"/>
              <a:t>quién</a:t>
            </a:r>
            <a:r>
              <a:rPr lang="en-US" b="1" i="1" dirty="0"/>
              <a:t> </a:t>
            </a:r>
            <a:r>
              <a:rPr lang="en-US" b="1" i="1" dirty="0" err="1"/>
              <a:t>podrá</a:t>
            </a:r>
            <a:r>
              <a:rPr lang="en-US" b="1" i="1" dirty="0"/>
              <a:t> </a:t>
            </a:r>
            <a:r>
              <a:rPr lang="en-US" b="1" i="1" dirty="0" err="1"/>
              <a:t>sostenerse</a:t>
            </a:r>
            <a:r>
              <a:rPr lang="en-US" b="1" i="1" dirty="0"/>
              <a:t> </a:t>
            </a:r>
            <a:r>
              <a:rPr lang="en-US" b="1" i="1" dirty="0" err="1"/>
              <a:t>delante</a:t>
            </a:r>
            <a:r>
              <a:rPr lang="en-US" b="1" i="1" dirty="0"/>
              <a:t> de la </a:t>
            </a:r>
            <a:r>
              <a:rPr lang="en-US" b="1" i="1" dirty="0" err="1"/>
              <a:t>envidia</a:t>
            </a:r>
            <a:r>
              <a:rPr lang="en-US" b="1" i="1" dirty="0"/>
              <a:t>? </a:t>
            </a:r>
            <a:r>
              <a:rPr lang="en-US" b="1" i="1" dirty="0" err="1"/>
              <a:t>Mejor</a:t>
            </a:r>
            <a:r>
              <a:rPr lang="en-US" b="1" i="1" dirty="0"/>
              <a:t> es </a:t>
            </a:r>
            <a:r>
              <a:rPr lang="en-US" b="1" i="1" dirty="0" err="1"/>
              <a:t>reprensión</a:t>
            </a:r>
            <a:r>
              <a:rPr lang="en-US" b="1" i="1" dirty="0"/>
              <a:t> </a:t>
            </a:r>
            <a:r>
              <a:rPr lang="en-US" b="1" i="1" dirty="0" err="1"/>
              <a:t>manifiesta</a:t>
            </a:r>
            <a:r>
              <a:rPr lang="en-US" b="1" i="1" dirty="0"/>
              <a:t> Que </a:t>
            </a:r>
            <a:r>
              <a:rPr lang="en-US" b="1" i="1" dirty="0" err="1"/>
              <a:t>amor</a:t>
            </a:r>
            <a:r>
              <a:rPr lang="en-US" b="1" i="1" dirty="0"/>
              <a:t> </a:t>
            </a:r>
            <a:r>
              <a:rPr lang="en-US" b="1" i="1" dirty="0" err="1"/>
              <a:t>oculto</a:t>
            </a:r>
            <a:r>
              <a:rPr lang="en-US" b="1" i="1" dirty="0"/>
              <a:t>. </a:t>
            </a:r>
            <a:r>
              <a:rPr lang="en-US" b="1" i="1" dirty="0" err="1"/>
              <a:t>Fieles</a:t>
            </a:r>
            <a:r>
              <a:rPr lang="en-US" b="1" i="1" dirty="0"/>
              <a:t> son las </a:t>
            </a:r>
            <a:r>
              <a:rPr lang="en-US" b="1" i="1" dirty="0" err="1"/>
              <a:t>heridas</a:t>
            </a:r>
            <a:r>
              <a:rPr lang="en-US" b="1" i="1" dirty="0"/>
              <a:t> del que </a:t>
            </a:r>
            <a:r>
              <a:rPr lang="en-US" b="1" i="1" dirty="0" err="1"/>
              <a:t>ama</a:t>
            </a:r>
            <a:r>
              <a:rPr lang="en-US" b="1" i="1" dirty="0"/>
              <a:t>; Pero </a:t>
            </a:r>
            <a:r>
              <a:rPr lang="en-US" b="1" i="1" dirty="0" err="1"/>
              <a:t>importunos</a:t>
            </a:r>
            <a:r>
              <a:rPr lang="en-US" b="1" i="1" dirty="0"/>
              <a:t> los </a:t>
            </a:r>
            <a:r>
              <a:rPr lang="en-US" b="1" i="1" dirty="0" err="1"/>
              <a:t>besos</a:t>
            </a:r>
            <a:r>
              <a:rPr lang="en-US" b="1" i="1" dirty="0"/>
              <a:t> del que </a:t>
            </a:r>
            <a:r>
              <a:rPr lang="en-US" b="1" i="1" dirty="0" err="1"/>
              <a:t>aborrece</a:t>
            </a:r>
            <a:r>
              <a:rPr lang="en-US" b="1" i="1" dirty="0"/>
              <a:t>”</a:t>
            </a:r>
            <a:r>
              <a:rPr lang="es-ES" b="1" dirty="0"/>
              <a:t>. </a:t>
            </a:r>
            <a:r>
              <a:rPr lang="es-ES" sz="2800" dirty="0"/>
              <a:t>(Pv.27:4-6)</a:t>
            </a:r>
            <a:r>
              <a:rPr lang="es-ES" dirty="0"/>
              <a:t> </a:t>
            </a:r>
          </a:p>
          <a:p>
            <a:pPr marL="0" indent="0">
              <a:buNone/>
            </a:pPr>
            <a:endParaRPr lang="es-ES" b="1" i="1" dirty="0"/>
          </a:p>
          <a:p>
            <a:pPr marL="0" indent="0">
              <a:buNone/>
            </a:pPr>
            <a:r>
              <a:rPr lang="es-ES" b="1" i="1" dirty="0"/>
              <a:t>“Por lo cual desechando la mentira, hablada verdad cada uno con su prójimo...” </a:t>
            </a:r>
            <a:r>
              <a:rPr lang="es-ES" sz="2800" i="1" dirty="0"/>
              <a:t>(Ef. 4:25)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9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s-ES" sz="6000" b="1" dirty="0"/>
              <a:t>EL AMOR NO SE IRRITA </a:t>
            </a:r>
          </a:p>
          <a:p>
            <a:pPr marL="0" indent="0" algn="ctr">
              <a:buNone/>
            </a:pPr>
            <a:endParaRPr lang="es-US" sz="3500" b="1" i="1" dirty="0"/>
          </a:p>
          <a:p>
            <a:pPr marL="0" indent="0" algn="ctr">
              <a:buNone/>
            </a:pPr>
            <a:r>
              <a:rPr lang="es-US" sz="3500" b="1" i="1" dirty="0"/>
              <a:t>“… El amor no se enoja por cualquier cosa”</a:t>
            </a:r>
            <a:r>
              <a:rPr lang="es-US" sz="3500" b="1" dirty="0"/>
              <a:t> </a:t>
            </a:r>
            <a:r>
              <a:rPr lang="es-US" sz="2400" b="1" dirty="0">
                <a:solidFill>
                  <a:srgbClr val="0070C0"/>
                </a:solidFill>
              </a:rPr>
              <a:t>(TLA) </a:t>
            </a:r>
            <a:endParaRPr lang="es-US" sz="35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US" sz="3500" b="1" i="1" dirty="0"/>
              <a:t>“… El amor no se enoja fácilmente” </a:t>
            </a:r>
            <a:r>
              <a:rPr lang="es-US" sz="3500" dirty="0"/>
              <a:t> </a:t>
            </a:r>
            <a:r>
              <a:rPr lang="es-US" sz="2400" b="1" dirty="0">
                <a:solidFill>
                  <a:srgbClr val="0070C0"/>
                </a:solidFill>
              </a:rPr>
              <a:t>(NVI) </a:t>
            </a:r>
            <a:r>
              <a:rPr lang="es-US" sz="1800" dirty="0"/>
              <a:t>1 </a:t>
            </a:r>
            <a:r>
              <a:rPr lang="es-US" sz="1800" dirty="0" err="1"/>
              <a:t>Cor</a:t>
            </a:r>
            <a:r>
              <a:rPr lang="es-US" sz="1800" dirty="0"/>
              <a:t>. 13:5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7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ctr">
              <a:buNone/>
            </a:pPr>
            <a:r>
              <a:rPr lang="es-ES" b="1" dirty="0"/>
              <a:t> </a:t>
            </a:r>
            <a:r>
              <a:rPr lang="es-ES" b="1" i="1" dirty="0"/>
              <a:t>“El que fácilmente se enoja hará  locuras”</a:t>
            </a:r>
            <a:r>
              <a:rPr lang="es-ES" b="1" dirty="0"/>
              <a:t> </a:t>
            </a:r>
            <a:r>
              <a:rPr lang="es-ES" dirty="0"/>
              <a:t>(Prov.14:17)</a:t>
            </a:r>
            <a:endParaRPr lang="en-US" dirty="0"/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 </a:t>
            </a:r>
            <a:r>
              <a:rPr lang="es-ES" b="1" dirty="0">
                <a:solidFill>
                  <a:srgbClr val="FF0000"/>
                </a:solidFill>
              </a:rPr>
              <a:t>I. ¿QUE ES LA IRA?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Wingdings" pitchFamily="2" charset="2"/>
              <a:buChar char="Ø"/>
            </a:pPr>
            <a:r>
              <a:rPr lang="es-ES" b="1" dirty="0"/>
              <a:t> Es la pasión del alma, que causa indignación y enojo.</a:t>
            </a:r>
            <a:endParaRPr lang="en-US" b="1" dirty="0"/>
          </a:p>
          <a:p>
            <a:pPr lvl="0">
              <a:buFont typeface="Wingdings" pitchFamily="2" charset="2"/>
              <a:buChar char="Ø"/>
            </a:pPr>
            <a:r>
              <a:rPr lang="es-ES" b="1" dirty="0"/>
              <a:t>Apetito o deseo de venganza.</a:t>
            </a:r>
            <a:endParaRPr lang="en-US" b="1" dirty="0"/>
          </a:p>
          <a:p>
            <a:pPr lvl="0">
              <a:buFont typeface="Wingdings" pitchFamily="2" charset="2"/>
              <a:buChar char="Ø"/>
            </a:pPr>
            <a:r>
              <a:rPr lang="es-ES" b="1" dirty="0"/>
              <a:t>Repetición de actos de rencor, saña, odio o venganza.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2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II  ¿QUE NOS DICE LA BIBLIA ACERCA DE LA IRA? </a:t>
            </a:r>
          </a:p>
          <a:p>
            <a:pPr marL="0" indent="0">
              <a:buNone/>
            </a:pPr>
            <a:endParaRPr lang="es-ES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i="1" dirty="0"/>
              <a:t>“Airaos, pero no pequéis; no se ponga el sol sobre vuestro enojo, ni deis lugar al diablo”. </a:t>
            </a:r>
            <a:r>
              <a:rPr lang="es-ES" sz="2400" b="1" dirty="0" err="1"/>
              <a:t>Ef</a:t>
            </a:r>
            <a:r>
              <a:rPr lang="es-ES" sz="2400" b="1" dirty="0"/>
              <a:t> 4:26,27. </a:t>
            </a:r>
          </a:p>
          <a:p>
            <a:pPr marL="0" indent="0">
              <a:buNone/>
            </a:pPr>
            <a:endParaRPr lang="es-ES" sz="2400" b="1" dirty="0"/>
          </a:p>
          <a:p>
            <a:pPr marL="0" indent="0">
              <a:buNone/>
            </a:pPr>
            <a:r>
              <a:rPr lang="es-ES" b="1" dirty="0"/>
              <a:t>“</a:t>
            </a:r>
            <a:r>
              <a:rPr lang="es-ES" b="1" i="1" dirty="0"/>
              <a:t>Si se enojan, no pequen. No dejen que el sol se ponga estando aún enojados,  </a:t>
            </a:r>
            <a:r>
              <a:rPr lang="es-ES" b="1" i="1" u="sng" dirty="0"/>
              <a:t>‎</a:t>
            </a:r>
            <a:r>
              <a:rPr lang="es-ES" b="1" i="1" dirty="0"/>
              <a:t>ni den cabida al diablo”</a:t>
            </a:r>
            <a:r>
              <a:rPr lang="es-ES" b="1" dirty="0"/>
              <a:t>. (NVI)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s-ES" b="1" dirty="0">
                <a:solidFill>
                  <a:srgbClr val="0070C0"/>
                </a:solidFill>
              </a:rPr>
              <a:t>La ira es una emoción dada por Dios. </a:t>
            </a:r>
          </a:p>
          <a:p>
            <a:pPr marL="514350" indent="-514350">
              <a:buFont typeface="+mj-lt"/>
              <a:buAutoNum type="arabicParenR"/>
            </a:pPr>
            <a:endParaRPr lang="es-ES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s-ES" b="1" dirty="0">
                <a:solidFill>
                  <a:srgbClr val="0070C0"/>
                </a:solidFill>
              </a:rPr>
              <a:t>La ira no es necesariamente pecaminosa. </a:t>
            </a:r>
          </a:p>
          <a:p>
            <a:pPr marL="514350" indent="-514350">
              <a:buFont typeface="+mj-lt"/>
              <a:buAutoNum type="arabicParenR"/>
            </a:pPr>
            <a:endParaRPr lang="es-ES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s-ES" b="1" dirty="0">
                <a:solidFill>
                  <a:srgbClr val="0070C0"/>
                </a:solidFill>
              </a:rPr>
              <a:t>La ira tiene que tener salvaguardas</a:t>
            </a:r>
            <a:r>
              <a:rPr lang="es-ES" b="1" dirty="0"/>
              <a:t>: 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      </a:t>
            </a:r>
            <a:r>
              <a:rPr lang="es-ES" b="1" dirty="0">
                <a:solidFill>
                  <a:srgbClr val="FF0000"/>
                </a:solidFill>
              </a:rPr>
              <a:t>P</a:t>
            </a:r>
            <a:r>
              <a:rPr lang="es-ES" sz="3200" b="1" dirty="0">
                <a:solidFill>
                  <a:srgbClr val="FF0000"/>
                </a:solidFill>
              </a:rPr>
              <a:t>rimero:</a:t>
            </a:r>
            <a:r>
              <a:rPr lang="es-ES" sz="3200" b="1" dirty="0"/>
              <a:t> </a:t>
            </a:r>
            <a:r>
              <a:rPr lang="es-ES" sz="3200" b="1" i="1" dirty="0"/>
              <a:t>“No se ponga el sol sobre vuestro     	enojo”</a:t>
            </a:r>
            <a:r>
              <a:rPr lang="es-ES" sz="3200" b="1" dirty="0"/>
              <a:t>. </a:t>
            </a:r>
          </a:p>
          <a:p>
            <a:pPr marL="0" indent="0">
              <a:buNone/>
            </a:pPr>
            <a:r>
              <a:rPr lang="es-ES" b="1" dirty="0"/>
              <a:t>      </a:t>
            </a:r>
            <a:r>
              <a:rPr lang="es-ES" sz="3200" b="1" dirty="0">
                <a:solidFill>
                  <a:srgbClr val="FF0000"/>
                </a:solidFill>
              </a:rPr>
              <a:t>Segundo: </a:t>
            </a:r>
            <a:r>
              <a:rPr lang="es-ES" sz="3200" b="1" i="1" dirty="0"/>
              <a:t>“No deis lugar al diablo”</a:t>
            </a:r>
            <a:r>
              <a:rPr lang="es-ES" sz="3200" b="1" dirty="0"/>
              <a:t>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1133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III. ¿CUANDO ES QUE SE JUSTIFICA LA IRA? 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1. Cuando el pueblo de Dios desobedece a sabiendas la Palabra de Dios y la voluntad de Él.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s-ES" b="1" i="1" dirty="0"/>
              <a:t>“Y aconteció que cuando él llegó al campamento, y vio el becerro y las danzas, </a:t>
            </a:r>
            <a:r>
              <a:rPr lang="es-ES" b="1" i="1" dirty="0">
                <a:solidFill>
                  <a:srgbClr val="FF0000"/>
                </a:solidFill>
              </a:rPr>
              <a:t>ardió la ira de Moisés</a:t>
            </a:r>
            <a:r>
              <a:rPr lang="es-ES" b="1" i="1" dirty="0"/>
              <a:t>, y arrojó las tablas de sus manos, y las quebró al pie del monte.</a:t>
            </a:r>
            <a:r>
              <a:rPr lang="en-US" b="1" i="1" dirty="0"/>
              <a:t> </a:t>
            </a:r>
            <a:r>
              <a:rPr lang="en-US" b="1" i="1" baseline="30000" dirty="0"/>
              <a:t> </a:t>
            </a:r>
            <a:r>
              <a:rPr lang="en-US" b="1" i="1" dirty="0"/>
              <a:t>Y </a:t>
            </a:r>
            <a:r>
              <a:rPr lang="en-US" b="1" i="1" dirty="0" err="1"/>
              <a:t>tomó</a:t>
            </a:r>
            <a:r>
              <a:rPr lang="en-US" b="1" i="1" dirty="0"/>
              <a:t> el </a:t>
            </a:r>
            <a:r>
              <a:rPr lang="en-US" b="1" i="1" dirty="0" err="1"/>
              <a:t>becerro</a:t>
            </a:r>
            <a:r>
              <a:rPr lang="en-US" b="1" i="1" dirty="0"/>
              <a:t> </a:t>
            </a:r>
            <a:r>
              <a:rPr lang="en-US" b="1" i="1" dirty="0" err="1"/>
              <a:t>que</a:t>
            </a:r>
            <a:r>
              <a:rPr lang="en-US" b="1" i="1" dirty="0"/>
              <a:t> </a:t>
            </a:r>
            <a:r>
              <a:rPr lang="en-US" b="1" i="1" dirty="0" err="1"/>
              <a:t>habían</a:t>
            </a:r>
            <a:r>
              <a:rPr lang="en-US" b="1" i="1" dirty="0"/>
              <a:t> </a:t>
            </a:r>
            <a:r>
              <a:rPr lang="en-US" b="1" i="1" dirty="0" err="1"/>
              <a:t>hecho</a:t>
            </a:r>
            <a:r>
              <a:rPr lang="en-US" b="1" i="1" dirty="0"/>
              <a:t>, y lo </a:t>
            </a:r>
            <a:r>
              <a:rPr lang="en-US" b="1" i="1" dirty="0" err="1"/>
              <a:t>quemó</a:t>
            </a:r>
            <a:r>
              <a:rPr lang="en-US" b="1" i="1" dirty="0"/>
              <a:t> en el </a:t>
            </a:r>
            <a:r>
              <a:rPr lang="en-US" b="1" i="1" dirty="0" err="1"/>
              <a:t>fuego</a:t>
            </a:r>
            <a:r>
              <a:rPr lang="en-US" b="1" i="1" dirty="0"/>
              <a:t>, y lo </a:t>
            </a:r>
            <a:r>
              <a:rPr lang="en-US" b="1" i="1" dirty="0" err="1"/>
              <a:t>molió</a:t>
            </a:r>
            <a:r>
              <a:rPr lang="en-US" b="1" i="1" dirty="0"/>
              <a:t> hasta </a:t>
            </a:r>
            <a:r>
              <a:rPr lang="en-US" b="1" i="1" dirty="0" err="1"/>
              <a:t>reducirlo</a:t>
            </a:r>
            <a:r>
              <a:rPr lang="en-US" b="1" i="1" dirty="0"/>
              <a:t> a </a:t>
            </a:r>
            <a:r>
              <a:rPr lang="en-US" b="1" i="1" dirty="0" err="1"/>
              <a:t>polvo</a:t>
            </a:r>
            <a:r>
              <a:rPr lang="en-US" b="1" i="1" dirty="0"/>
              <a:t>, </a:t>
            </a:r>
            <a:r>
              <a:rPr lang="en-US" b="1" i="1" dirty="0" err="1"/>
              <a:t>que</a:t>
            </a:r>
            <a:r>
              <a:rPr lang="en-US" b="1" i="1" dirty="0"/>
              <a:t> </a:t>
            </a:r>
            <a:r>
              <a:rPr lang="en-US" b="1" i="1" dirty="0" err="1"/>
              <a:t>esparció</a:t>
            </a:r>
            <a:r>
              <a:rPr lang="en-US" b="1" i="1" dirty="0"/>
              <a:t> </a:t>
            </a:r>
            <a:r>
              <a:rPr lang="en-US" b="1" i="1" dirty="0" err="1"/>
              <a:t>sobre</a:t>
            </a:r>
            <a:r>
              <a:rPr lang="en-US" b="1" i="1" dirty="0"/>
              <a:t> </a:t>
            </a:r>
            <a:r>
              <a:rPr lang="en-US" b="1" i="1" dirty="0" err="1"/>
              <a:t>las</a:t>
            </a:r>
            <a:r>
              <a:rPr lang="en-US" b="1" i="1" dirty="0"/>
              <a:t> </a:t>
            </a:r>
            <a:r>
              <a:rPr lang="en-US" b="1" i="1" dirty="0" err="1"/>
              <a:t>aguas</a:t>
            </a:r>
            <a:r>
              <a:rPr lang="en-US" b="1" i="1" dirty="0"/>
              <a:t>, y lo </a:t>
            </a:r>
            <a:r>
              <a:rPr lang="en-US" b="1" i="1" dirty="0" err="1"/>
              <a:t>dio</a:t>
            </a:r>
            <a:r>
              <a:rPr lang="en-US" b="1" i="1" dirty="0"/>
              <a:t> a </a:t>
            </a:r>
            <a:r>
              <a:rPr lang="en-US" b="1" i="1" dirty="0" err="1"/>
              <a:t>beber</a:t>
            </a:r>
            <a:r>
              <a:rPr lang="en-US" b="1" i="1" dirty="0"/>
              <a:t> a los </a:t>
            </a:r>
            <a:r>
              <a:rPr lang="en-US" b="1" i="1" dirty="0" err="1"/>
              <a:t>hijos</a:t>
            </a:r>
            <a:r>
              <a:rPr lang="en-US" b="1" i="1" dirty="0"/>
              <a:t> de Israel”</a:t>
            </a:r>
            <a:r>
              <a:rPr lang="es-ES" b="1" dirty="0"/>
              <a:t>.</a:t>
            </a:r>
            <a:r>
              <a:rPr lang="en-US" b="1" dirty="0"/>
              <a:t> </a:t>
            </a:r>
            <a:r>
              <a:rPr lang="es-ES" dirty="0"/>
              <a:t>(Ex. 32:19,20).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0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ctr">
              <a:buNone/>
            </a:pPr>
            <a:r>
              <a:rPr lang="es-ES" b="1" i="1" dirty="0"/>
              <a:t>“</a:t>
            </a:r>
            <a:r>
              <a:rPr lang="es-ES" b="1" i="1" dirty="0">
                <a:solidFill>
                  <a:srgbClr val="FF0000"/>
                </a:solidFill>
              </a:rPr>
              <a:t>Y se enojó Jehová </a:t>
            </a:r>
            <a:r>
              <a:rPr lang="es-ES" b="1" i="1" dirty="0"/>
              <a:t>contra Salomón, por cuanto su corazón se había apartado de Jehová Dios de Israel, que se le había aparecido dos veces,</a:t>
            </a:r>
            <a:r>
              <a:rPr lang="en-US" b="1" i="1" dirty="0"/>
              <a:t> </a:t>
            </a:r>
            <a:r>
              <a:rPr lang="en-US" b="1" i="1" baseline="30000" dirty="0"/>
              <a:t> </a:t>
            </a:r>
            <a:r>
              <a:rPr lang="en-US" b="1" i="1" dirty="0"/>
              <a:t>y le </a:t>
            </a:r>
            <a:r>
              <a:rPr lang="en-US" b="1" i="1" dirty="0" err="1"/>
              <a:t>había</a:t>
            </a:r>
            <a:r>
              <a:rPr lang="en-US" b="1" i="1" dirty="0"/>
              <a:t> </a:t>
            </a:r>
            <a:r>
              <a:rPr lang="en-US" b="1" i="1" dirty="0" err="1"/>
              <a:t>mandado</a:t>
            </a:r>
            <a:r>
              <a:rPr lang="en-US" b="1" i="1" dirty="0"/>
              <a:t> </a:t>
            </a:r>
            <a:r>
              <a:rPr lang="en-US" b="1" i="1" dirty="0" err="1"/>
              <a:t>acerca</a:t>
            </a:r>
            <a:r>
              <a:rPr lang="en-US" b="1" i="1" dirty="0"/>
              <a:t> de </a:t>
            </a:r>
            <a:r>
              <a:rPr lang="en-US" b="1" i="1" dirty="0" err="1"/>
              <a:t>esto</a:t>
            </a:r>
            <a:r>
              <a:rPr lang="en-US" b="1" i="1" dirty="0"/>
              <a:t>, que no </a:t>
            </a:r>
            <a:r>
              <a:rPr lang="en-US" b="1" i="1" dirty="0" err="1"/>
              <a:t>siguiese</a:t>
            </a:r>
            <a:r>
              <a:rPr lang="en-US" b="1" i="1" dirty="0"/>
              <a:t> a dioses </a:t>
            </a:r>
            <a:r>
              <a:rPr lang="en-US" b="1" i="1" dirty="0" err="1"/>
              <a:t>ajenos</a:t>
            </a:r>
            <a:r>
              <a:rPr lang="en-US" b="1" i="1" dirty="0"/>
              <a:t>; mas </a:t>
            </a:r>
            <a:r>
              <a:rPr lang="en-US" b="1" i="1" dirty="0" err="1"/>
              <a:t>él</a:t>
            </a:r>
            <a:r>
              <a:rPr lang="en-US" b="1" i="1" dirty="0"/>
              <a:t> no </a:t>
            </a:r>
            <a:r>
              <a:rPr lang="en-US" b="1" i="1" dirty="0" err="1"/>
              <a:t>guardó</a:t>
            </a:r>
            <a:r>
              <a:rPr lang="en-US" b="1" i="1" dirty="0"/>
              <a:t> lo que le </a:t>
            </a:r>
            <a:r>
              <a:rPr lang="en-US" b="1" i="1" dirty="0" err="1"/>
              <a:t>mandó</a:t>
            </a:r>
            <a:r>
              <a:rPr lang="en-US" b="1" i="1" dirty="0"/>
              <a:t> </a:t>
            </a:r>
            <a:r>
              <a:rPr lang="en-US" b="1" i="1" dirty="0" err="1"/>
              <a:t>Jehová</a:t>
            </a:r>
            <a:r>
              <a:rPr lang="en-US" b="1" i="1" dirty="0"/>
              <a:t>. Y </a:t>
            </a:r>
            <a:r>
              <a:rPr lang="en-US" b="1" i="1" dirty="0" err="1"/>
              <a:t>dijo</a:t>
            </a:r>
            <a:r>
              <a:rPr lang="en-US" b="1" i="1" dirty="0"/>
              <a:t> </a:t>
            </a:r>
            <a:r>
              <a:rPr lang="en-US" b="1" i="1" dirty="0" err="1"/>
              <a:t>Jehová</a:t>
            </a:r>
            <a:r>
              <a:rPr lang="en-US" b="1" i="1" dirty="0"/>
              <a:t> a </a:t>
            </a:r>
            <a:r>
              <a:rPr lang="en-US" b="1" i="1" dirty="0" err="1"/>
              <a:t>Salomón</a:t>
            </a:r>
            <a:r>
              <a:rPr lang="en-US" b="1" i="1" dirty="0"/>
              <a:t>: Por </a:t>
            </a:r>
            <a:r>
              <a:rPr lang="en-US" b="1" i="1" dirty="0" err="1"/>
              <a:t>cuanto</a:t>
            </a:r>
            <a:r>
              <a:rPr lang="en-US" b="1" i="1" dirty="0"/>
              <a:t> ha </a:t>
            </a:r>
            <a:r>
              <a:rPr lang="en-US" b="1" i="1" dirty="0" err="1"/>
              <a:t>habido</a:t>
            </a:r>
            <a:r>
              <a:rPr lang="en-US" b="1" i="1" dirty="0"/>
              <a:t> </a:t>
            </a:r>
            <a:r>
              <a:rPr lang="en-US" b="1" i="1" dirty="0" err="1"/>
              <a:t>esto</a:t>
            </a:r>
            <a:r>
              <a:rPr lang="en-US" b="1" i="1" dirty="0"/>
              <a:t> en </a:t>
            </a:r>
            <a:r>
              <a:rPr lang="en-US" b="1" i="1" dirty="0" err="1"/>
              <a:t>ti</a:t>
            </a:r>
            <a:r>
              <a:rPr lang="en-US" b="1" i="1" dirty="0"/>
              <a:t>, y no has </a:t>
            </a:r>
            <a:r>
              <a:rPr lang="en-US" b="1" i="1" dirty="0" err="1"/>
              <a:t>guardado</a:t>
            </a:r>
            <a:r>
              <a:rPr lang="en-US" b="1" i="1" dirty="0"/>
              <a:t> mi </a:t>
            </a:r>
            <a:r>
              <a:rPr lang="en-US" b="1" i="1" dirty="0" err="1"/>
              <a:t>pacto</a:t>
            </a:r>
            <a:r>
              <a:rPr lang="en-US" b="1" i="1" dirty="0"/>
              <a:t> y mis </a:t>
            </a:r>
            <a:r>
              <a:rPr lang="en-US" b="1" i="1" dirty="0" err="1"/>
              <a:t>estatutos</a:t>
            </a:r>
            <a:r>
              <a:rPr lang="en-US" b="1" i="1" dirty="0"/>
              <a:t> que </a:t>
            </a:r>
            <a:r>
              <a:rPr lang="en-US" b="1" i="1" dirty="0" err="1"/>
              <a:t>yo</a:t>
            </a:r>
            <a:r>
              <a:rPr lang="en-US" b="1" i="1" dirty="0"/>
              <a:t> </a:t>
            </a:r>
            <a:r>
              <a:rPr lang="en-US" b="1" i="1" dirty="0" err="1"/>
              <a:t>te</a:t>
            </a:r>
            <a:r>
              <a:rPr lang="en-US" b="1" i="1" dirty="0"/>
              <a:t> </a:t>
            </a:r>
            <a:r>
              <a:rPr lang="en-US" b="1" i="1" dirty="0" err="1"/>
              <a:t>mandé</a:t>
            </a:r>
            <a:r>
              <a:rPr lang="en-US" b="1" i="1" dirty="0"/>
              <a:t>, </a:t>
            </a:r>
            <a:r>
              <a:rPr lang="en-US" b="1" i="1" dirty="0" err="1"/>
              <a:t>romperé</a:t>
            </a:r>
            <a:r>
              <a:rPr lang="en-US" b="1" i="1" dirty="0"/>
              <a:t> de </a:t>
            </a:r>
            <a:r>
              <a:rPr lang="en-US" b="1" i="1" dirty="0" err="1"/>
              <a:t>ti</a:t>
            </a:r>
            <a:r>
              <a:rPr lang="en-US" b="1" i="1" dirty="0"/>
              <a:t> el </a:t>
            </a:r>
            <a:r>
              <a:rPr lang="en-US" b="1" i="1" dirty="0" err="1"/>
              <a:t>reino</a:t>
            </a:r>
            <a:r>
              <a:rPr lang="en-US" b="1" i="1" dirty="0"/>
              <a:t>, y lo </a:t>
            </a:r>
            <a:r>
              <a:rPr lang="en-US" b="1" i="1" dirty="0" err="1"/>
              <a:t>entregaré</a:t>
            </a:r>
            <a:r>
              <a:rPr lang="en-US" b="1" i="1" dirty="0"/>
              <a:t> a </a:t>
            </a:r>
            <a:r>
              <a:rPr lang="en-US" b="1" i="1" dirty="0" err="1"/>
              <a:t>tu</a:t>
            </a:r>
            <a:r>
              <a:rPr lang="en-US" b="1" i="1" dirty="0"/>
              <a:t> </a:t>
            </a:r>
            <a:r>
              <a:rPr lang="en-US" b="1" i="1" dirty="0" err="1"/>
              <a:t>siervo</a:t>
            </a:r>
            <a:r>
              <a:rPr lang="en-US" b="1" i="1" dirty="0"/>
              <a:t>”</a:t>
            </a:r>
            <a:r>
              <a:rPr lang="es-ES" b="1" dirty="0"/>
              <a:t>.</a:t>
            </a:r>
            <a:r>
              <a:rPr lang="en-US" dirty="0"/>
              <a:t> (</a:t>
            </a:r>
            <a:r>
              <a:rPr lang="es-ES" dirty="0"/>
              <a:t>1Rey. 11:9,10).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8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2. Cuando se abusa los derechos de una persona.</a:t>
            </a:r>
          </a:p>
          <a:p>
            <a:pPr marL="0" indent="0">
              <a:buNone/>
            </a:pPr>
            <a:endParaRPr lang="es-E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3. Cuando hay abuso de autoridad. 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s-ES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b="1" i="1" dirty="0"/>
              <a:t>“Quítense de vosotros toda amargura, enojo, ira, gritería y maledicencia, y toda malicia. Antes sed benignos unos con otros, misericordiosos, perdonándoos unos a otros, como Dios también os perdonó a vosotros en Cristo”</a:t>
            </a:r>
            <a:r>
              <a:rPr lang="es-ES" b="1" dirty="0"/>
              <a:t>.</a:t>
            </a:r>
            <a:r>
              <a:rPr lang="en-US" b="1" dirty="0">
                <a:effectLst/>
              </a:rPr>
              <a:t> </a:t>
            </a:r>
            <a:r>
              <a:rPr lang="en-US" dirty="0">
                <a:effectLst/>
              </a:rPr>
              <a:t>(</a:t>
            </a:r>
            <a:r>
              <a:rPr lang="en-US" dirty="0" err="1">
                <a:effectLst/>
              </a:rPr>
              <a:t>Ef</a:t>
            </a:r>
            <a:r>
              <a:rPr lang="en-US" dirty="0">
                <a:effectLst/>
              </a:rPr>
              <a:t>. 4:31, 32)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7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IV. LA IRA QUE NO SE JUSTIFICA </a:t>
            </a:r>
          </a:p>
          <a:p>
            <a:pPr marL="0" indent="0">
              <a:buNone/>
            </a:pPr>
            <a:endParaRPr lang="es-ES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b="1" dirty="0">
                <a:solidFill>
                  <a:srgbClr val="0070C0"/>
                </a:solidFill>
              </a:rPr>
              <a:t>No se justifica cuando viene con un motivo incorrecto. </a:t>
            </a:r>
          </a:p>
          <a:p>
            <a:pPr marL="514350" indent="-514350">
              <a:buFont typeface="+mj-lt"/>
              <a:buAutoNum type="arabicPeriod"/>
            </a:pPr>
            <a:endParaRPr lang="es-ES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b="1" dirty="0">
                <a:solidFill>
                  <a:srgbClr val="0070C0"/>
                </a:solidFill>
              </a:rPr>
              <a:t>No se justifica cuando las cosas no salen como queremos.</a:t>
            </a:r>
          </a:p>
          <a:p>
            <a:pPr marL="514350" indent="-514350">
              <a:buFont typeface="+mj-lt"/>
              <a:buAutoNum type="arabicPeriod"/>
            </a:pPr>
            <a:endParaRPr lang="es-ES" b="1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b="1" dirty="0">
                <a:solidFill>
                  <a:srgbClr val="0070C0"/>
                </a:solidFill>
              </a:rPr>
              <a:t>No se justifica cuando se reacciona con demasiada rapidez sin investigar los hechos</a:t>
            </a:r>
            <a:r>
              <a:rPr lang="es-ES" dirty="0">
                <a:solidFill>
                  <a:srgbClr val="0070C0"/>
                </a:solidFill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s-ES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b="1" i="1" dirty="0"/>
              <a:t>“No te apresures en tu espíritu a enojarte; porque el enojo reposa en el seno de los necios”</a:t>
            </a:r>
            <a:r>
              <a:rPr lang="es-ES" b="1" dirty="0"/>
              <a:t>. </a:t>
            </a:r>
            <a:r>
              <a:rPr lang="es-ES" dirty="0"/>
              <a:t>(</a:t>
            </a:r>
            <a:r>
              <a:rPr lang="es-ES" dirty="0" err="1"/>
              <a:t>Ecle</a:t>
            </a:r>
            <a:r>
              <a:rPr lang="es-ES" dirty="0"/>
              <a:t>. 7:9)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4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584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</dc:creator>
  <cp:lastModifiedBy>Arturo Polo</cp:lastModifiedBy>
  <cp:revision>22</cp:revision>
  <dcterms:created xsi:type="dcterms:W3CDTF">2013-09-07T18:57:32Z</dcterms:created>
  <dcterms:modified xsi:type="dcterms:W3CDTF">2019-03-10T11:33:12Z</dcterms:modified>
</cp:coreProperties>
</file>